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65"/>
  </p:notesMasterIdLst>
  <p:sldIdLst>
    <p:sldId id="256" r:id="rId5"/>
    <p:sldId id="418" r:id="rId6"/>
    <p:sldId id="441" r:id="rId7"/>
    <p:sldId id="440" r:id="rId8"/>
    <p:sldId id="460" r:id="rId9"/>
    <p:sldId id="474" r:id="rId10"/>
    <p:sldId id="434" r:id="rId11"/>
    <p:sldId id="421" r:id="rId12"/>
    <p:sldId id="422" r:id="rId13"/>
    <p:sldId id="423" r:id="rId14"/>
    <p:sldId id="424" r:id="rId15"/>
    <p:sldId id="475" r:id="rId16"/>
    <p:sldId id="476" r:id="rId17"/>
    <p:sldId id="461" r:id="rId18"/>
    <p:sldId id="425" r:id="rId19"/>
    <p:sldId id="426" r:id="rId20"/>
    <p:sldId id="427" r:id="rId21"/>
    <p:sldId id="352" r:id="rId22"/>
    <p:sldId id="442" r:id="rId23"/>
    <p:sldId id="503" r:id="rId24"/>
    <p:sldId id="505" r:id="rId25"/>
    <p:sldId id="504" r:id="rId26"/>
    <p:sldId id="458" r:id="rId27"/>
    <p:sldId id="361" r:id="rId28"/>
    <p:sldId id="479" r:id="rId29"/>
    <p:sldId id="480" r:id="rId30"/>
    <p:sldId id="481" r:id="rId31"/>
    <p:sldId id="485" r:id="rId32"/>
    <p:sldId id="486" r:id="rId33"/>
    <p:sldId id="483" r:id="rId34"/>
    <p:sldId id="488" r:id="rId35"/>
    <p:sldId id="487" r:id="rId36"/>
    <p:sldId id="469" r:id="rId37"/>
    <p:sldId id="267" r:id="rId38"/>
    <p:sldId id="477" r:id="rId39"/>
    <p:sldId id="402" r:id="rId40"/>
    <p:sldId id="490" r:id="rId41"/>
    <p:sldId id="403" r:id="rId42"/>
    <p:sldId id="404" r:id="rId43"/>
    <p:sldId id="383" r:id="rId44"/>
    <p:sldId id="411" r:id="rId45"/>
    <p:sldId id="384" r:id="rId46"/>
    <p:sldId id="410" r:id="rId47"/>
    <p:sldId id="388" r:id="rId48"/>
    <p:sldId id="399" r:id="rId49"/>
    <p:sldId id="389" r:id="rId50"/>
    <p:sldId id="289" r:id="rId51"/>
    <p:sldId id="500" r:id="rId52"/>
    <p:sldId id="466" r:id="rId53"/>
    <p:sldId id="495" r:id="rId54"/>
    <p:sldId id="498" r:id="rId55"/>
    <p:sldId id="496" r:id="rId56"/>
    <p:sldId id="497" r:id="rId57"/>
    <p:sldId id="494" r:id="rId58"/>
    <p:sldId id="501" r:id="rId59"/>
    <p:sldId id="489" r:id="rId60"/>
    <p:sldId id="471" r:id="rId61"/>
    <p:sldId id="492" r:id="rId62"/>
    <p:sldId id="493" r:id="rId63"/>
    <p:sldId id="473" r:id="rId6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e Stone" initials="ZS" lastIdx="2" clrIdx="0">
    <p:extLst>
      <p:ext uri="{19B8F6BF-5375-455C-9EA6-DF929625EA0E}">
        <p15:presenceInfo xmlns:p15="http://schemas.microsoft.com/office/powerpoint/2012/main" userId="ecd519e82100c7ee" providerId="Windows Live"/>
      </p:ext>
    </p:extLst>
  </p:cmAuthor>
  <p:cmAuthor id="2" name="Jeffrey Owen Hanson" initials="JOH" lastIdx="1"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a:srgbClr val="151515"/>
    <a:srgbClr val="E6E6E6"/>
    <a:srgbClr val="B5A642"/>
    <a:srgbClr val="47411A"/>
    <a:srgbClr val="FFD700"/>
    <a:srgbClr val="D00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238" y="7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18"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9"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0"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1" name="PlaceHolder 5"/>
          <p:cNvSpPr>
            <a:spLocks noGrp="1"/>
          </p:cNvSpPr>
          <p:nvPr>
            <p:ph type="sldNum"/>
          </p:nvPr>
        </p:nvSpPr>
        <p:spPr>
          <a:xfrm>
            <a:off x="4399200" y="9555480"/>
            <a:ext cx="3372840" cy="502560"/>
          </a:xfrm>
          <a:prstGeom prst="rect">
            <a:avLst/>
          </a:prstGeom>
        </p:spPr>
        <p:txBody>
          <a:bodyPr lIns="0" tIns="0" rIns="0" bIns="0" anchor="b"/>
          <a:lstStyle/>
          <a:p>
            <a:pPr algn="r"/>
            <a:fld id="{F08D1666-8CA5-49D1-A8F6-7CDDBF498F8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not all remaining habitat can be preserved</a:t>
            </a:r>
          </a:p>
          <a:p>
            <a:r>
              <a:rPr lang="en-AU" dirty="0"/>
              <a:t>- achieve conservation objectives for minimal cost</a:t>
            </a:r>
          </a:p>
          <a:p>
            <a:r>
              <a:rPr lang="en-AU" dirty="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B435CA-C371-4DED-9C4C-6273828C0F3B}"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109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17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2531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47</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48</a:t>
            </a:fld>
            <a:endParaRPr lang="en-AU"/>
          </a:p>
        </p:txBody>
      </p:sp>
    </p:spTree>
    <p:extLst>
      <p:ext uri="{BB962C8B-B14F-4D97-AF65-F5344CB8AC3E}">
        <p14:creationId xmlns:p14="http://schemas.microsoft.com/office/powerpoint/2010/main" val="73749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60</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3777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7"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8"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0"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1"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2"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3"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dirty="0">
              <a:solidFill>
                <a:srgbClr val="FFFFFF"/>
              </a:solidFill>
              <a:uFill>
                <a:solidFill>
                  <a:srgbClr val="FFFFFF"/>
                </a:solidFill>
              </a:uFill>
              <a:latin typeface="Calibri"/>
            </a:endParaRPr>
          </a:p>
        </p:txBody>
      </p:sp>
      <p:sp>
        <p:nvSpPr>
          <p:cNvPr id="35"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6"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37" name="Picture 36"/>
          <p:cNvPicPr/>
          <p:nvPr/>
        </p:nvPicPr>
        <p:blipFill>
          <a:blip r:embed="rId2"/>
          <a:stretch/>
        </p:blipFill>
        <p:spPr>
          <a:xfrm>
            <a:off x="2443680" y="1200240"/>
            <a:ext cx="4255920" cy="3394080"/>
          </a:xfrm>
          <a:prstGeom prst="rect">
            <a:avLst/>
          </a:prstGeom>
          <a:ln>
            <a:noFill/>
          </a:ln>
        </p:spPr>
      </p:pic>
      <p:pic>
        <p:nvPicPr>
          <p:cNvPr id="38" name="Picture 37"/>
          <p:cNvPicPr/>
          <p:nvPr/>
        </p:nvPicPr>
        <p:blipFill>
          <a:blip r:embed="rId2"/>
          <a:stretch/>
        </p:blipFill>
        <p:spPr>
          <a:xfrm>
            <a:off x="2443680" y="1200240"/>
            <a:ext cx="4255920" cy="339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18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4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4594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625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80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988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981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4102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197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238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79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35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5"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5294407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7"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7532812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0"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251851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947155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22947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8"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4"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5"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6"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1668140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8"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9"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0"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968614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2"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3"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4"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5485801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6"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7"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244656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9"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2"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507064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4"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5"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76" name="Picture 75"/>
          <p:cNvPicPr/>
          <p:nvPr/>
        </p:nvPicPr>
        <p:blipFill>
          <a:blip r:embed="rId2"/>
          <a:stretch/>
        </p:blipFill>
        <p:spPr>
          <a:xfrm>
            <a:off x="2443680" y="1200240"/>
            <a:ext cx="4255920" cy="3394080"/>
          </a:xfrm>
          <a:prstGeom prst="rect">
            <a:avLst/>
          </a:prstGeom>
          <a:ln>
            <a:noFill/>
          </a:ln>
        </p:spPr>
      </p:pic>
      <p:pic>
        <p:nvPicPr>
          <p:cNvPr id="77" name="Picture 76"/>
          <p:cNvPicPr/>
          <p:nvPr/>
        </p:nvPicPr>
        <p:blipFill>
          <a:blip r:embed="rId2"/>
          <a:stretch/>
        </p:blipFill>
        <p:spPr>
          <a:xfrm>
            <a:off x="2443680" y="1200240"/>
            <a:ext cx="4255920" cy="3394080"/>
          </a:xfrm>
          <a:prstGeom prst="rect">
            <a:avLst/>
          </a:prstGeom>
          <a:ln>
            <a:noFill/>
          </a:ln>
        </p:spPr>
      </p:pic>
    </p:spTree>
    <p:extLst>
      <p:ext uri="{BB962C8B-B14F-4D97-AF65-F5344CB8AC3E}">
        <p14:creationId xmlns:p14="http://schemas.microsoft.com/office/powerpoint/2010/main" val="3043515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2078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64623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8476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521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0"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1"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008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86335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3989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03384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3827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258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1303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5"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6"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7"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3"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4"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5"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597680"/>
            <a:ext cx="7772040" cy="110232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FB061743-D104-4342-92DB-595A49178A68}"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dirty="0">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2400" b="0" strike="noStrike" spc="-1" dirty="0">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2000" b="0" strike="noStrike" spc="-1" dirty="0">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4072130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40" name="PlaceHolder 2"/>
          <p:cNvSpPr>
            <a:spLocks noGrp="1"/>
          </p:cNvSpPr>
          <p:nvPr>
            <p:ph type="body"/>
          </p:nvPr>
        </p:nvSpPr>
        <p:spPr>
          <a:xfrm>
            <a:off x="457200" y="1200240"/>
            <a:ext cx="8229240" cy="3394080"/>
          </a:xfrm>
          <a:prstGeom prst="rect">
            <a:avLst/>
          </a:prstGeom>
        </p:spPr>
        <p:txBody>
          <a:bodyPr/>
          <a:lstStyle/>
          <a:p>
            <a:pPr marL="432000" indent="-324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32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3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Sixth Outline Level</a:t>
            </a:r>
          </a:p>
          <a:p>
            <a:pPr marL="343080" indent="-342720">
              <a:lnSpc>
                <a:spcPct val="100000"/>
              </a:lnSpc>
              <a:buClr>
                <a:srgbClr val="FFFFFF"/>
              </a:buClr>
              <a:buFont typeface="Arial"/>
              <a:buChar char="•"/>
            </a:pPr>
            <a:r>
              <a:rPr lang="en-US" sz="3200" b="0" strike="noStrike" spc="-1">
                <a:solidFill>
                  <a:srgbClr val="FFFFFF"/>
                </a:solidFill>
                <a:uFill>
                  <a:solidFill>
                    <a:srgbClr val="FFFFFF"/>
                  </a:solidFill>
                </a:uFill>
                <a:latin typeface="Calibri"/>
              </a:rPr>
              <a:t>Seventh Outline LevelClick to edit Master text styles</a:t>
            </a:r>
          </a:p>
          <a:p>
            <a:pPr marL="743040" lvl="1" indent="-285480">
              <a:lnSpc>
                <a:spcPct val="100000"/>
              </a:lnSpc>
              <a:buClr>
                <a:srgbClr val="FFFFFF"/>
              </a:buClr>
              <a:buFont typeface="Arial"/>
              <a:buChar char="–"/>
            </a:pPr>
            <a:r>
              <a:rPr lang="en-US" sz="2800" b="0" strike="noStrike" spc="-1">
                <a:solidFill>
                  <a:srgbClr val="FFFFFF"/>
                </a:solidFill>
                <a:uFill>
                  <a:solidFill>
                    <a:srgbClr val="FFFFFF"/>
                  </a:solidFill>
                </a:uFill>
                <a:latin typeface="Calibri"/>
              </a:rPr>
              <a:t>Second level</a:t>
            </a:r>
            <a:endParaRPr lang="en-US" sz="3200" b="0" strike="noStrike" spc="-1">
              <a:solidFill>
                <a:srgbClr val="FFFFFF"/>
              </a:solidFill>
              <a:uFill>
                <a:solidFill>
                  <a:srgbClr val="FFFFFF"/>
                </a:solidFill>
              </a:uFill>
              <a:latin typeface="Calibri"/>
            </a:endParaRPr>
          </a:p>
          <a:p>
            <a:pPr marL="1143000" lvl="2" indent="-228240">
              <a:lnSpc>
                <a:spcPct val="100000"/>
              </a:lnSpc>
              <a:buClr>
                <a:srgbClr val="FFFFFF"/>
              </a:buClr>
              <a:buFont typeface="Arial"/>
              <a:buChar char="•"/>
            </a:pPr>
            <a:r>
              <a:rPr lang="en-US" sz="2400" b="0" strike="noStrike" spc="-1">
                <a:solidFill>
                  <a:srgbClr val="FFFFFF"/>
                </a:solidFill>
                <a:uFill>
                  <a:solidFill>
                    <a:srgbClr val="FFFFFF"/>
                  </a:solidFill>
                </a:uFill>
                <a:latin typeface="Calibri"/>
              </a:rPr>
              <a:t>Third level</a:t>
            </a:r>
            <a:endParaRPr lang="en-US" sz="3200" b="0" strike="noStrike" spc="-1">
              <a:solidFill>
                <a:srgbClr val="FFFFFF"/>
              </a:solidFill>
              <a:uFill>
                <a:solidFill>
                  <a:srgbClr val="FFFFFF"/>
                </a:solidFill>
              </a:uFill>
              <a:latin typeface="Calibri"/>
            </a:endParaRPr>
          </a:p>
          <a:p>
            <a:pPr marL="1600200" lvl="3"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Fourth level</a:t>
            </a:r>
            <a:endParaRPr lang="en-US" sz="3200" b="0" strike="noStrike" spc="-1">
              <a:solidFill>
                <a:srgbClr val="FFFFFF"/>
              </a:solidFill>
              <a:uFill>
                <a:solidFill>
                  <a:srgbClr val="FFFFFF"/>
                </a:solidFill>
              </a:uFill>
              <a:latin typeface="Calibri"/>
            </a:endParaRPr>
          </a:p>
          <a:p>
            <a:pPr marL="2057400" lvl="4"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Fifth level</a:t>
            </a:r>
            <a:endParaRPr lang="en-US" sz="3200" b="0" strike="noStrike" spc="-1">
              <a:solidFill>
                <a:srgbClr val="FFFFFF"/>
              </a:solidFill>
              <a:uFill>
                <a:solidFill>
                  <a:srgbClr val="FFFFFF"/>
                </a:solidFill>
              </a:uFill>
              <a:latin typeface="Calibri"/>
            </a:endParaRPr>
          </a:p>
        </p:txBody>
      </p:sp>
      <p:sp>
        <p:nvSpPr>
          <p:cNvPr id="41" name="PlaceHolder 3"/>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42" name="PlaceHolder 4"/>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3" name="PlaceHolder 5"/>
          <p:cNvSpPr>
            <a:spLocks noGrp="1"/>
          </p:cNvSpPr>
          <p:nvPr>
            <p:ph type="sldNum"/>
          </p:nvPr>
        </p:nvSpPr>
        <p:spPr>
          <a:xfrm>
            <a:off x="6553080" y="4767120"/>
            <a:ext cx="2133360" cy="273600"/>
          </a:xfrm>
          <a:prstGeom prst="rect">
            <a:avLst/>
          </a:prstGeom>
        </p:spPr>
        <p:txBody>
          <a:bodyPr anchor="ctr"/>
          <a:lstStyle/>
          <a:p>
            <a:pPr algn="r">
              <a:lnSpc>
                <a:spcPct val="100000"/>
              </a:lnSpc>
            </a:pPr>
            <a:fld id="{FA27F9FE-850B-4464-9AC1-121A1ADC59CD}"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7668643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6951736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7.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120600" y="233522"/>
            <a:ext cx="8902800" cy="1168057"/>
          </a:xfrm>
          <a:prstGeom prst="rect">
            <a:avLst/>
          </a:prstGeom>
          <a:noFill/>
          <a:ln>
            <a:noFill/>
          </a:ln>
        </p:spPr>
        <p:txBody>
          <a:bodyPr anchor="ctr"/>
          <a:lstStyle/>
          <a:p>
            <a:pPr algn="ctr">
              <a:lnSpc>
                <a:spcPct val="100000"/>
              </a:lnSpc>
            </a:pPr>
            <a:r>
              <a:rPr lang="en-US" sz="4400" b="1" strike="noStrike" spc="-1" dirty="0">
                <a:solidFill>
                  <a:srgbClr val="FFFFFF"/>
                </a:solidFill>
                <a:uFill>
                  <a:solidFill>
                    <a:srgbClr val="FFFFFF"/>
                  </a:solidFill>
                </a:uFill>
                <a:latin typeface="+mj-lt"/>
              </a:rPr>
              <a:t>Conservation science (196.315) Reserve selection</a:t>
            </a:r>
            <a:endParaRPr lang="en-US" sz="1800" b="0" strike="noStrike" spc="-1" dirty="0">
              <a:solidFill>
                <a:srgbClr val="FFFFFF"/>
              </a:solidFill>
              <a:uFill>
                <a:solidFill>
                  <a:srgbClr val="FFFFFF"/>
                </a:solidFill>
              </a:uFill>
              <a:latin typeface="+mj-lt"/>
            </a:endParaRPr>
          </a:p>
        </p:txBody>
      </p:sp>
      <p:sp>
        <p:nvSpPr>
          <p:cNvPr id="123" name="TextShape 2"/>
          <p:cNvSpPr txBox="1"/>
          <p:nvPr/>
        </p:nvSpPr>
        <p:spPr>
          <a:xfrm>
            <a:off x="791820" y="4325894"/>
            <a:ext cx="7560360" cy="746109"/>
          </a:xfrm>
          <a:prstGeom prst="rect">
            <a:avLst/>
          </a:prstGeom>
          <a:noFill/>
          <a:ln>
            <a:noFill/>
          </a:ln>
        </p:spPr>
        <p:txBody>
          <a:bodyPr/>
          <a:lstStyle/>
          <a:p>
            <a:pPr algn="ctr">
              <a:lnSpc>
                <a:spcPct val="100000"/>
              </a:lnSpc>
            </a:pPr>
            <a:r>
              <a:rPr lang="en-US" sz="4000" b="0" strike="noStrike" spc="-1" dirty="0">
                <a:solidFill>
                  <a:srgbClr val="BFBFBF"/>
                </a:solidFill>
                <a:uFill>
                  <a:solidFill>
                    <a:srgbClr val="FFFFFF"/>
                  </a:solidFill>
                </a:uFill>
                <a:latin typeface="Calibri"/>
              </a:rPr>
              <a:t>Jeffrey Hanson</a:t>
            </a:r>
            <a:endParaRPr lang="en-US" sz="3200" b="0" strike="noStrike" spc="-1" dirty="0">
              <a:solidFill>
                <a:srgbClr val="FFFFFF"/>
              </a:solidFill>
              <a:uFill>
                <a:solidFill>
                  <a:srgbClr val="FFFFFF"/>
                </a:solidFill>
              </a:uFill>
              <a:latin typeface="Arial"/>
            </a:endParaRPr>
          </a:p>
        </p:txBody>
      </p:sp>
      <p:pic>
        <p:nvPicPr>
          <p:cNvPr id="128" name="Picture 2"/>
          <p:cNvPicPr/>
          <p:nvPr/>
        </p:nvPicPr>
        <p:blipFill>
          <a:blip r:embed="rId2"/>
          <a:stretch/>
        </p:blipFill>
        <p:spPr>
          <a:xfrm>
            <a:off x="2592180" y="1646720"/>
            <a:ext cx="3959640" cy="247464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13842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b="1" u="sng"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4159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grpSp>
        <p:nvGrpSpPr>
          <p:cNvPr id="5" name="Group 4">
            <a:extLst>
              <a:ext uri="{FF2B5EF4-FFF2-40B4-BE49-F238E27FC236}">
                <a16:creationId xmlns:a16="http://schemas.microsoft.com/office/drawing/2014/main" id="{84D5F037-8F0E-4F03-8D39-AD8D0B6F40EC}"/>
              </a:ext>
            </a:extLst>
          </p:cNvPr>
          <p:cNvGrpSpPr/>
          <p:nvPr/>
        </p:nvGrpSpPr>
        <p:grpSpPr>
          <a:xfrm>
            <a:off x="457200" y="2257912"/>
            <a:ext cx="4136400" cy="2451937"/>
            <a:chOff x="457200" y="2477831"/>
            <a:chExt cx="4136400" cy="2451937"/>
          </a:xfrm>
        </p:grpSpPr>
        <p:sp>
          <p:nvSpPr>
            <p:cNvPr id="6" name="Rectangle 5">
              <a:extLst>
                <a:ext uri="{FF2B5EF4-FFF2-40B4-BE49-F238E27FC236}">
                  <a16:creationId xmlns:a16="http://schemas.microsoft.com/office/drawing/2014/main" id="{E8AB9794-4A3F-4C39-B028-4A656DF8A420}"/>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DB2094E-325E-4EAF-AC09-36F81F73B0BC}"/>
                </a:ext>
              </a:extLst>
            </p:cNvPr>
            <p:cNvSpPr/>
            <p:nvPr/>
          </p:nvSpPr>
          <p:spPr>
            <a:xfrm>
              <a:off x="3074400" y="2692800"/>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4459EFB2-BE22-42F2-87B9-AA9553994D4D}"/>
                </a:ext>
              </a:extLst>
            </p:cNvPr>
            <p:cNvSpPr/>
            <p:nvPr/>
          </p:nvSpPr>
          <p:spPr>
            <a:xfrm>
              <a:off x="574675" y="2710845"/>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2FAF9219-F090-46C7-8649-1D295C1FA895}"/>
              </a:ext>
            </a:extLst>
          </p:cNvPr>
          <p:cNvGrpSpPr/>
          <p:nvPr/>
        </p:nvGrpSpPr>
        <p:grpSpPr>
          <a:xfrm>
            <a:off x="4863249" y="2235533"/>
            <a:ext cx="4136400" cy="2451937"/>
            <a:chOff x="457200" y="2477831"/>
            <a:chExt cx="4136400" cy="2451937"/>
          </a:xfrm>
        </p:grpSpPr>
        <p:sp>
          <p:nvSpPr>
            <p:cNvPr id="24" name="Rectangle 23">
              <a:extLst>
                <a:ext uri="{FF2B5EF4-FFF2-40B4-BE49-F238E27FC236}">
                  <a16:creationId xmlns:a16="http://schemas.microsoft.com/office/drawing/2014/main" id="{4995F684-E047-4152-85CC-CA7D8E740029}"/>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6" descr="http://phylopic.org/assets/images/submissions/b9d5547b-773c-46c8-841a-0846ff7f09ab.thumb.png">
              <a:extLst>
                <a:ext uri="{FF2B5EF4-FFF2-40B4-BE49-F238E27FC236}">
                  <a16:creationId xmlns:a16="http://schemas.microsoft.com/office/drawing/2014/main" id="{7C3041B0-206F-4142-88C3-D691A269694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phylopic.org/assets/images/submissions/416ec8c6-0ed1-4c9f-b4a4-8c1ef6496e84.thumb.png">
              <a:extLst>
                <a:ext uri="{FF2B5EF4-FFF2-40B4-BE49-F238E27FC236}">
                  <a16:creationId xmlns:a16="http://schemas.microsoft.com/office/drawing/2014/main" id="{C3C9FDDE-F20C-4350-8EC9-DE47886001F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phylopic.org/assets/images/submissions/416ec8c6-0ed1-4c9f-b4a4-8c1ef6496e84.thumb.png">
              <a:extLst>
                <a:ext uri="{FF2B5EF4-FFF2-40B4-BE49-F238E27FC236}">
                  <a16:creationId xmlns:a16="http://schemas.microsoft.com/office/drawing/2014/main" id="{301B2949-2BD7-41C9-843E-1DE7D14B072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phylopic.org/assets/images/submissions/b9d5547b-773c-46c8-841a-0846ff7f09ab.thumb.png">
              <a:extLst>
                <a:ext uri="{FF2B5EF4-FFF2-40B4-BE49-F238E27FC236}">
                  <a16:creationId xmlns:a16="http://schemas.microsoft.com/office/drawing/2014/main" id="{57C2D3A6-38AA-4D74-AB99-F58C60F3253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phylopic.org/assets/images/submissions/b9d5547b-773c-46c8-841a-0846ff7f09ab.thumb.png">
              <a:extLst>
                <a:ext uri="{FF2B5EF4-FFF2-40B4-BE49-F238E27FC236}">
                  <a16:creationId xmlns:a16="http://schemas.microsoft.com/office/drawing/2014/main" id="{B1E46E7A-A118-462B-8CA2-F6CAD241D5C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phylopic.org/assets/images/submissions/b9d5547b-773c-46c8-841a-0846ff7f09ab.thumb.png">
              <a:extLst>
                <a:ext uri="{FF2B5EF4-FFF2-40B4-BE49-F238E27FC236}">
                  <a16:creationId xmlns:a16="http://schemas.microsoft.com/office/drawing/2014/main" id="{8940F0CA-C96B-471D-9F72-8A553BCD7D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1C31D4D-1776-4D81-9DAA-0C5020189788}"/>
                </a:ext>
              </a:extLst>
            </p:cNvPr>
            <p:cNvSpPr/>
            <p:nvPr/>
          </p:nvSpPr>
          <p:spPr>
            <a:xfrm>
              <a:off x="574675" y="2710845"/>
              <a:ext cx="1405326" cy="21109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1" name="Picture 2" descr="http://phylopic.org/assets/images/submissions/416ec8c6-0ed1-4c9f-b4a4-8c1ef6496e84.thumb.png">
            <a:extLst>
              <a:ext uri="{FF2B5EF4-FFF2-40B4-BE49-F238E27FC236}">
                <a16:creationId xmlns:a16="http://schemas.microsoft.com/office/drawing/2014/main" id="{B256196E-C666-44B8-8F04-6B8D6C99070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49885" y="38188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phylopic.org/assets/images/submissions/b9d5547b-773c-46c8-841a-0846ff7f09ab.thumb.png">
            <a:extLst>
              <a:ext uri="{FF2B5EF4-FFF2-40B4-BE49-F238E27FC236}">
                <a16:creationId xmlns:a16="http://schemas.microsoft.com/office/drawing/2014/main" id="{E98BC617-2F5D-42E2-9B57-757C5CEBC4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67098" y="38549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phylopic.org/assets/images/submissions/b9d5547b-773c-46c8-841a-0846ff7f09ab.thumb.png">
            <a:extLst>
              <a:ext uri="{FF2B5EF4-FFF2-40B4-BE49-F238E27FC236}">
                <a16:creationId xmlns:a16="http://schemas.microsoft.com/office/drawing/2014/main" id="{08C65A86-E8AB-4C99-B7C0-0AB548F1290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34603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06819" y="381905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24032" y="38551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51129" y="346053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538" y="3607760"/>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8" name="Multiply 46">
            <a:extLst>
              <a:ext uri="{FF2B5EF4-FFF2-40B4-BE49-F238E27FC236}">
                <a16:creationId xmlns:a16="http://schemas.microsoft.com/office/drawing/2014/main" id="{1DB1ACBB-F1F1-4F32-927B-CD152463344E}"/>
              </a:ext>
            </a:extLst>
          </p:cNvPr>
          <p:cNvSpPr/>
          <p:nvPr/>
        </p:nvSpPr>
        <p:spPr>
          <a:xfrm>
            <a:off x="2960718" y="3459609"/>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Within-reserve connectivity</a:t>
            </a:r>
          </a:p>
        </p:txBody>
      </p:sp>
    </p:spTree>
    <p:extLst>
      <p:ext uri="{BB962C8B-B14F-4D97-AF65-F5344CB8AC3E}">
        <p14:creationId xmlns:p14="http://schemas.microsoft.com/office/powerpoint/2010/main" val="1802757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25791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Between-reserve connectivity</a:t>
            </a:r>
          </a:p>
        </p:txBody>
      </p:sp>
      <p:grpSp>
        <p:nvGrpSpPr>
          <p:cNvPr id="15" name="Group 14">
            <a:extLst>
              <a:ext uri="{FF2B5EF4-FFF2-40B4-BE49-F238E27FC236}">
                <a16:creationId xmlns:a16="http://schemas.microsoft.com/office/drawing/2014/main" id="{A6DCFEDF-6136-4477-9737-268A20FE74C6}"/>
              </a:ext>
            </a:extLst>
          </p:cNvPr>
          <p:cNvGrpSpPr/>
          <p:nvPr/>
        </p:nvGrpSpPr>
        <p:grpSpPr>
          <a:xfrm>
            <a:off x="457200" y="2324429"/>
            <a:ext cx="4137285" cy="2383680"/>
            <a:chOff x="457200" y="2326169"/>
            <a:chExt cx="4137285" cy="2383680"/>
          </a:xfrm>
        </p:grpSpPr>
        <p:sp>
          <p:nvSpPr>
            <p:cNvPr id="6" name="Rectangle 5">
              <a:extLst>
                <a:ext uri="{FF2B5EF4-FFF2-40B4-BE49-F238E27FC236}">
                  <a16:creationId xmlns:a16="http://schemas.microsoft.com/office/drawing/2014/main" id="{E8AB9794-4A3F-4C39-B028-4A656DF8A420}"/>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459EFB2-BE22-42F2-87B9-AA9553994D4D}"/>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1028FC34-51F6-4CD6-BAC8-2DCC759C7B51}"/>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014F2DE1-BE84-4E48-8BBE-5CFB655EEBF1}"/>
                </a:ext>
              </a:extLst>
            </p:cNvPr>
            <p:cNvSpPr/>
            <p:nvPr/>
          </p:nvSpPr>
          <p:spPr>
            <a:xfrm>
              <a:off x="3000339" y="3745377"/>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F70C6403-C30D-43F0-A76E-3C3A3A7E4308}"/>
              </a:ext>
            </a:extLst>
          </p:cNvPr>
          <p:cNvGrpSpPr/>
          <p:nvPr/>
        </p:nvGrpSpPr>
        <p:grpSpPr>
          <a:xfrm>
            <a:off x="4762405" y="2324429"/>
            <a:ext cx="4137285" cy="2383680"/>
            <a:chOff x="457200" y="2326169"/>
            <a:chExt cx="4137285" cy="2383680"/>
          </a:xfrm>
        </p:grpSpPr>
        <p:sp>
          <p:nvSpPr>
            <p:cNvPr id="75" name="Rectangle 74">
              <a:extLst>
                <a:ext uri="{FF2B5EF4-FFF2-40B4-BE49-F238E27FC236}">
                  <a16:creationId xmlns:a16="http://schemas.microsoft.com/office/drawing/2014/main" id="{C772D05B-D383-4D27-9BE4-41949000A277}"/>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6" name="Picture 6" descr="http://phylopic.org/assets/images/submissions/b9d5547b-773c-46c8-841a-0846ff7f09ab.thumb.png">
              <a:extLst>
                <a:ext uri="{FF2B5EF4-FFF2-40B4-BE49-F238E27FC236}">
                  <a16:creationId xmlns:a16="http://schemas.microsoft.com/office/drawing/2014/main" id="{BC139AD6-1D7F-47DD-94C6-708CA7C6A3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phylopic.org/assets/images/submissions/416ec8c6-0ed1-4c9f-b4a4-8c1ef6496e84.thumb.png">
              <a:extLst>
                <a:ext uri="{FF2B5EF4-FFF2-40B4-BE49-F238E27FC236}">
                  <a16:creationId xmlns:a16="http://schemas.microsoft.com/office/drawing/2014/main" id="{CEE36F51-22A7-43D0-96F6-59BA2C9709D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phylopic.org/assets/images/submissions/416ec8c6-0ed1-4c9f-b4a4-8c1ef6496e84.thumb.png">
              <a:extLst>
                <a:ext uri="{FF2B5EF4-FFF2-40B4-BE49-F238E27FC236}">
                  <a16:creationId xmlns:a16="http://schemas.microsoft.com/office/drawing/2014/main" id="{750FD0CC-517D-41E2-9D55-23485F19019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phylopic.org/assets/images/submissions/b9d5547b-773c-46c8-841a-0846ff7f09ab.thumb.png">
              <a:extLst>
                <a:ext uri="{FF2B5EF4-FFF2-40B4-BE49-F238E27FC236}">
                  <a16:creationId xmlns:a16="http://schemas.microsoft.com/office/drawing/2014/main" id="{BF9DCFCD-8F7C-4E1F-838D-991C4809258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phylopic.org/assets/images/submissions/b9d5547b-773c-46c8-841a-0846ff7f09ab.thumb.png">
              <a:extLst>
                <a:ext uri="{FF2B5EF4-FFF2-40B4-BE49-F238E27FC236}">
                  <a16:creationId xmlns:a16="http://schemas.microsoft.com/office/drawing/2014/main" id="{5FA77405-1A6A-4F82-9AD4-98C0672394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BBB1431-9DE2-4EEE-B915-0766FFBCDFB0}"/>
                </a:ext>
              </a:extLst>
            </p:cNvPr>
            <p:cNvSpPr/>
            <p:nvPr/>
          </p:nvSpPr>
          <p:spPr>
            <a:xfrm>
              <a:off x="3074400" y="2472881"/>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73C69C38-CCEC-44EF-AF9C-C55A90A67E72}"/>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3" name="Picture 2" descr="http://phylopic.org/assets/images/submissions/416ec8c6-0ed1-4c9f-b4a4-8c1ef6496e84.thumb.png">
              <a:extLst>
                <a:ext uri="{FF2B5EF4-FFF2-40B4-BE49-F238E27FC236}">
                  <a16:creationId xmlns:a16="http://schemas.microsoft.com/office/drawing/2014/main" id="{4F59FCA5-CF73-41BB-BB49-DDDA0CD0706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phylopic.org/assets/images/submissions/b9d5547b-773c-46c8-841a-0846ff7f09ab.thumb.png">
              <a:extLst>
                <a:ext uri="{FF2B5EF4-FFF2-40B4-BE49-F238E27FC236}">
                  <a16:creationId xmlns:a16="http://schemas.microsoft.com/office/drawing/2014/main" id="{EB76C499-3E55-469E-B154-50E623200DA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http://phylopic.org/assets/images/submissions/b9d5547b-773c-46c8-841a-0846ff7f09ab.thumb.png">
              <a:extLst>
                <a:ext uri="{FF2B5EF4-FFF2-40B4-BE49-F238E27FC236}">
                  <a16:creationId xmlns:a16="http://schemas.microsoft.com/office/drawing/2014/main" id="{F8F7CDC3-32B0-4229-838A-3432E6B5D36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Shape 85">
              <a:extLst>
                <a:ext uri="{FF2B5EF4-FFF2-40B4-BE49-F238E27FC236}">
                  <a16:creationId xmlns:a16="http://schemas.microsoft.com/office/drawing/2014/main" id="{6355B614-1B0B-45AB-8138-84BB212D5CC4}"/>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Multiply 46">
            <a:extLst>
              <a:ext uri="{FF2B5EF4-FFF2-40B4-BE49-F238E27FC236}">
                <a16:creationId xmlns:a16="http://schemas.microsoft.com/office/drawing/2014/main" id="{1DB1ACBB-F1F1-4F32-927B-CD152463344E}"/>
              </a:ext>
            </a:extLst>
          </p:cNvPr>
          <p:cNvSpPr/>
          <p:nvPr/>
        </p:nvSpPr>
        <p:spPr>
          <a:xfrm>
            <a:off x="577698" y="3590050"/>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5962" y="3733178"/>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64CF014-2806-463F-B3F1-EE2FA13FE2C9}"/>
              </a:ext>
            </a:extLst>
          </p:cNvPr>
          <p:cNvSpPr txBox="1"/>
          <p:nvPr/>
        </p:nvSpPr>
        <p:spPr>
          <a:xfrm>
            <a:off x="338736" y="4740862"/>
            <a:ext cx="1177565" cy="369332"/>
          </a:xfrm>
          <a:prstGeom prst="rect">
            <a:avLst/>
          </a:prstGeom>
          <a:noFill/>
        </p:spPr>
        <p:txBody>
          <a:bodyPr wrap="square" rtlCol="0">
            <a:spAutoFit/>
          </a:bodyPr>
          <a:lstStyle/>
          <a:p>
            <a:r>
              <a:rPr lang="en-AU" dirty="0"/>
              <a:t>Highway</a:t>
            </a:r>
          </a:p>
        </p:txBody>
      </p:sp>
      <p:cxnSp>
        <p:nvCxnSpPr>
          <p:cNvPr id="20" name="Straight Arrow Connector 19">
            <a:extLst>
              <a:ext uri="{FF2B5EF4-FFF2-40B4-BE49-F238E27FC236}">
                <a16:creationId xmlns:a16="http://schemas.microsoft.com/office/drawing/2014/main" id="{C19C81FB-8D38-4E16-BE56-1B594AB1A251}"/>
              </a:ext>
            </a:extLst>
          </p:cNvPr>
          <p:cNvCxnSpPr/>
          <p:nvPr/>
        </p:nvCxnSpPr>
        <p:spPr>
          <a:xfrm flipV="1">
            <a:off x="1277338" y="4467579"/>
            <a:ext cx="702663" cy="5029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96"/>
            <a:ext cx="8229600" cy="857250"/>
          </a:xfrm>
        </p:spPr>
        <p:txBody>
          <a:bodyPr/>
          <a:lstStyle/>
          <a:p>
            <a:r>
              <a:rPr lang="en-AU" dirty="0"/>
              <a:t>Principle complementarity</a:t>
            </a:r>
          </a:p>
        </p:txBody>
      </p:sp>
      <p:sp>
        <p:nvSpPr>
          <p:cNvPr id="3" name="Content Placeholder 2"/>
          <p:cNvSpPr>
            <a:spLocks noGrp="1"/>
          </p:cNvSpPr>
          <p:nvPr>
            <p:ph idx="1"/>
          </p:nvPr>
        </p:nvSpPr>
        <p:spPr>
          <a:xfrm>
            <a:off x="178814" y="816943"/>
            <a:ext cx="8763586" cy="1658639"/>
          </a:xfrm>
        </p:spPr>
        <p:txBody>
          <a:bodyPr>
            <a:normAutofit fontScale="92500"/>
          </a:bodyPr>
          <a:lstStyle/>
          <a:p>
            <a:pPr marL="0" indent="0" algn="ctr">
              <a:buNone/>
            </a:pPr>
            <a:r>
              <a:rPr lang="en-AU" dirty="0"/>
              <a:t>Protected areas should “complement” each other to maximize the performance of the overall protected area network (including. </a:t>
            </a:r>
            <a:r>
              <a:rPr lang="en-AU" dirty="0">
                <a:solidFill>
                  <a:srgbClr val="00B050"/>
                </a:solidFill>
              </a:rPr>
              <a:t>existing protected areas</a:t>
            </a:r>
            <a:r>
              <a:rPr lang="en-AU" dirty="0"/>
              <a:t>)</a:t>
            </a:r>
          </a:p>
        </p:txBody>
      </p:sp>
      <p:grpSp>
        <p:nvGrpSpPr>
          <p:cNvPr id="26" name="Group 25"/>
          <p:cNvGrpSpPr/>
          <p:nvPr/>
        </p:nvGrpSpPr>
        <p:grpSpPr>
          <a:xfrm>
            <a:off x="457200" y="2257912"/>
            <a:ext cx="4136400" cy="2451937"/>
            <a:chOff x="457200" y="2477831"/>
            <a:chExt cx="4136400" cy="2451937"/>
          </a:xfrm>
        </p:grpSpPr>
        <p:sp>
          <p:nvSpPr>
            <p:cNvPr id="5" name="Rectangle 4"/>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942430" y="3908236"/>
              <a:ext cx="1922729" cy="9502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6"/>
          <p:cNvGrpSpPr/>
          <p:nvPr/>
        </p:nvGrpSpPr>
        <p:grpSpPr>
          <a:xfrm>
            <a:off x="4863249" y="2235533"/>
            <a:ext cx="4136400" cy="2451937"/>
            <a:chOff x="457200" y="2477831"/>
            <a:chExt cx="4136400" cy="2451937"/>
          </a:xfrm>
        </p:grpSpPr>
        <p:sp>
          <p:nvSpPr>
            <p:cNvPr id="28" name="Rectangle 27"/>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3632235" y="3844449"/>
              <a:ext cx="702165" cy="946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2363" y="2772389"/>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7" name="Multiply 46"/>
          <p:cNvSpPr/>
          <p:nvPr/>
        </p:nvSpPr>
        <p:spPr>
          <a:xfrm>
            <a:off x="-110518" y="3776493"/>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2134196" y="4793956"/>
            <a:ext cx="7009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Vane-Wright et al. (1991)</a:t>
            </a:r>
            <a:r>
              <a:rPr lang="en-AU" dirty="0">
                <a:solidFill>
                  <a:prstClr val="white"/>
                </a:solidFill>
                <a:latin typeface="Calibri"/>
              </a:rPr>
              <a:t> Biol Cons</a:t>
            </a:r>
            <a:r>
              <a:rPr kumimoji="0" lang="en-AU" sz="1800" b="0" i="0" u="none" strike="noStrike" kern="1200" cap="none" spc="0" normalizeH="0" baseline="0" noProof="0" dirty="0">
                <a:ln>
                  <a:noFill/>
                </a:ln>
                <a:solidFill>
                  <a:prstClr val="white"/>
                </a:solidFill>
                <a:effectLst/>
                <a:uLnTx/>
                <a:uFillTx/>
                <a:latin typeface="Calibri"/>
                <a:ea typeface="+mn-ea"/>
                <a:cs typeface="+mn-cs"/>
              </a:rPr>
              <a:t>, DOI:10.1016/0006-3207(91)90030-D</a:t>
            </a:r>
          </a:p>
        </p:txBody>
      </p:sp>
    </p:spTree>
    <p:extLst>
      <p:ext uri="{BB962C8B-B14F-4D97-AF65-F5344CB8AC3E}">
        <p14:creationId xmlns:p14="http://schemas.microsoft.com/office/powerpoint/2010/main" val="289783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
        <p:nvSpPr>
          <p:cNvPr id="55" name="TextBox 54"/>
          <p:cNvSpPr txBox="1"/>
          <p:nvPr/>
        </p:nvSpPr>
        <p:spPr>
          <a:xfrm>
            <a:off x="1429537" y="34692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8538560" y="3669845"/>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20825" y="394639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7634687" y="419649"/>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16242" y="1881134"/>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1" name="TextBox 60"/>
          <p:cNvSpPr txBox="1"/>
          <p:nvPr/>
        </p:nvSpPr>
        <p:spPr>
          <a:xfrm>
            <a:off x="25025" y="1582631"/>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Tree>
    <p:extLst>
      <p:ext uri="{BB962C8B-B14F-4D97-AF65-F5344CB8AC3E}">
        <p14:creationId xmlns:p14="http://schemas.microsoft.com/office/powerpoint/2010/main" val="66094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Tree>
    <p:extLst>
      <p:ext uri="{BB962C8B-B14F-4D97-AF65-F5344CB8AC3E}">
        <p14:creationId xmlns:p14="http://schemas.microsoft.com/office/powerpoint/2010/main" val="2878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579"/>
            <a:ext cx="8229600" cy="857250"/>
          </a:xfrm>
        </p:spPr>
        <p:txBody>
          <a:bodyPr/>
          <a:lstStyle/>
          <a:p>
            <a:r>
              <a:rPr lang="en-AU" dirty="0"/>
              <a:t>But why?</a:t>
            </a:r>
          </a:p>
        </p:txBody>
      </p:sp>
      <p:sp>
        <p:nvSpPr>
          <p:cNvPr id="3" name="Content Placeholder 2"/>
          <p:cNvSpPr>
            <a:spLocks noGrp="1"/>
          </p:cNvSpPr>
          <p:nvPr>
            <p:ph idx="1"/>
          </p:nvPr>
        </p:nvSpPr>
        <p:spPr>
          <a:xfrm>
            <a:off x="457200" y="904828"/>
            <a:ext cx="8229600" cy="3919171"/>
          </a:xfrm>
        </p:spPr>
        <p:txBody>
          <a:bodyPr>
            <a:normAutofit/>
          </a:bodyPr>
          <a:lstStyle/>
          <a:p>
            <a:r>
              <a:rPr lang="en-AU" dirty="0"/>
              <a:t>Comprehensive</a:t>
            </a:r>
          </a:p>
          <a:p>
            <a:r>
              <a:rPr lang="en-AU" dirty="0"/>
              <a:t>Adequate </a:t>
            </a:r>
          </a:p>
          <a:p>
            <a:r>
              <a:rPr lang="en-AU" dirty="0"/>
              <a:t>Representative*</a:t>
            </a:r>
          </a:p>
          <a:p>
            <a:r>
              <a:rPr lang="en-AU" dirty="0"/>
              <a:t>Efficient</a:t>
            </a:r>
          </a:p>
          <a:p>
            <a:r>
              <a:rPr lang="en-AU" dirty="0"/>
              <a:t>Connectivity**</a:t>
            </a:r>
          </a:p>
          <a:p>
            <a:r>
              <a:rPr lang="en-AU" dirty="0"/>
              <a:t>Principle complementarity</a:t>
            </a:r>
          </a:p>
          <a:p>
            <a:endParaRPr lang="en-AU" dirty="0"/>
          </a:p>
          <a:p>
            <a:endParaRPr lang="en-AU" dirty="0"/>
          </a:p>
        </p:txBody>
      </p:sp>
      <p:grpSp>
        <p:nvGrpSpPr>
          <p:cNvPr id="53" name="Group 52"/>
          <p:cNvGrpSpPr/>
          <p:nvPr/>
        </p:nvGrpSpPr>
        <p:grpSpPr>
          <a:xfrm>
            <a:off x="4291200" y="143524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pic>
        <p:nvPicPr>
          <p:cNvPr id="54" name="Picture 2" descr="http://www.clker.com/cliparts/2/k/n/l/C/Q/transparent-green-checkmark-md.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962316"/>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130623" y="4404577"/>
            <a:ext cx="5079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*Assuming that no significant intra-specific variation</a:t>
            </a:r>
          </a:p>
        </p:txBody>
      </p:sp>
      <p:pic>
        <p:nvPicPr>
          <p:cNvPr id="61" name="Picture 2" descr="http://www.clker.com/cliparts/2/k/n/l/C/Q/transparent-green-checkmark-md.png">
            <a:extLst>
              <a:ext uri="{FF2B5EF4-FFF2-40B4-BE49-F238E27FC236}">
                <a16:creationId xmlns:a16="http://schemas.microsoft.com/office/drawing/2014/main" id="{A0FCD65F-1917-449D-9D8E-BDF7874B5FD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25359" y="1582338"/>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www.clker.com/cliparts/2/k/n/l/C/Q/transparent-green-checkmark-md.png">
            <a:extLst>
              <a:ext uri="{FF2B5EF4-FFF2-40B4-BE49-F238E27FC236}">
                <a16:creationId xmlns:a16="http://schemas.microsoft.com/office/drawing/2014/main" id="{3CA4274A-252B-4081-A265-BF90749F334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636674" y="2174672"/>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tp://www.clker.com/cliparts/2/k/n/l/C/Q/transparent-green-checkmark-md.png">
            <a:extLst>
              <a:ext uri="{FF2B5EF4-FFF2-40B4-BE49-F238E27FC236}">
                <a16:creationId xmlns:a16="http://schemas.microsoft.com/office/drawing/2014/main" id="{AEB5D365-9958-4D62-B9AB-A30AED99F3A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52262" y="270201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www.clker.com/cliparts/2/k/n/l/C/Q/transparent-green-checkmark-md.png">
            <a:extLst>
              <a:ext uri="{FF2B5EF4-FFF2-40B4-BE49-F238E27FC236}">
                <a16:creationId xmlns:a16="http://schemas.microsoft.com/office/drawing/2014/main" id="{67DB09A2-18E4-4B2F-9D41-E5E8A14FB24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403553" y="3314460"/>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8DBB5D26-D217-4345-A042-A5FC8293B591}"/>
              </a:ext>
            </a:extLst>
          </p:cNvPr>
          <p:cNvSpPr txBox="1"/>
          <p:nvPr/>
        </p:nvSpPr>
        <p:spPr>
          <a:xfrm>
            <a:off x="4130623" y="4736321"/>
            <a:ext cx="50451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**Assuming species can disperse throughout region</a:t>
            </a:r>
          </a:p>
        </p:txBody>
      </p:sp>
      <p:pic>
        <p:nvPicPr>
          <p:cNvPr id="68" name="Picture 2" descr="http://www.clker.com/cliparts/2/k/n/l/C/Q/transparent-green-checkmark-md.png">
            <a:extLst>
              <a:ext uri="{FF2B5EF4-FFF2-40B4-BE49-F238E27FC236}">
                <a16:creationId xmlns:a16="http://schemas.microsoft.com/office/drawing/2014/main" id="{7B122F35-9DF8-45A6-8C53-98D8BA1D11F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68254" y="3915200"/>
            <a:ext cx="398660" cy="41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42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3" name="Content Placeholder 2"/>
          <p:cNvSpPr>
            <a:spLocks noGrp="1"/>
          </p:cNvSpPr>
          <p:nvPr>
            <p:ph idx="1"/>
          </p:nvPr>
        </p:nvSpPr>
        <p:spPr>
          <a:xfrm>
            <a:off x="457200" y="1509751"/>
            <a:ext cx="8229600" cy="3394472"/>
          </a:xfrm>
        </p:spPr>
        <p:txBody>
          <a:bodyPr>
            <a:normAutofit fontScale="92500" lnSpcReduction="10000"/>
          </a:bodyPr>
          <a:lstStyle/>
          <a:p>
            <a:r>
              <a:rPr lang="en-AU" u="sng" dirty="0"/>
              <a:t>Goal</a:t>
            </a:r>
            <a:r>
              <a:rPr lang="en-AU" dirty="0"/>
              <a:t>: what is our vision for the future?</a:t>
            </a:r>
          </a:p>
          <a:p>
            <a:r>
              <a:rPr lang="en-AU" u="sng" dirty="0"/>
              <a:t>Objective</a:t>
            </a:r>
            <a:r>
              <a:rPr lang="en-AU" dirty="0"/>
              <a:t>: what quantity are we maximizing/minimizing to </a:t>
            </a:r>
            <a:r>
              <a:rPr lang="en-AU" dirty="0" smtClean="0"/>
              <a:t>achieve </a:t>
            </a:r>
            <a:r>
              <a:rPr lang="en-AU" dirty="0"/>
              <a:t>the goal?</a:t>
            </a:r>
          </a:p>
          <a:p>
            <a:r>
              <a:rPr lang="en-AU" u="sng" dirty="0"/>
              <a:t>Constraints</a:t>
            </a:r>
            <a:r>
              <a:rPr lang="en-AU" dirty="0"/>
              <a:t>: what </a:t>
            </a:r>
            <a:r>
              <a:rPr lang="en-AU" dirty="0" smtClean="0"/>
              <a:t>must things </a:t>
            </a:r>
            <a:r>
              <a:rPr lang="en-AU" dirty="0"/>
              <a:t>must </a:t>
            </a:r>
            <a:r>
              <a:rPr lang="en-AU" dirty="0" smtClean="0"/>
              <a:t>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3070715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4" name="Oval 3"/>
          <p:cNvSpPr/>
          <p:nvPr/>
        </p:nvSpPr>
        <p:spPr>
          <a:xfrm>
            <a:off x="282692" y="1283998"/>
            <a:ext cx="1846100" cy="883491"/>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2590586" y="4024804"/>
            <a:ext cx="1988614" cy="9516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Content Placeholder 2"/>
          <p:cNvSpPr txBox="1">
            <a:spLocks/>
          </p:cNvSpPr>
          <p:nvPr/>
        </p:nvSpPr>
        <p:spPr>
          <a:xfrm>
            <a:off x="457200" y="1509751"/>
            <a:ext cx="8229600" cy="339447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achieve the goal?</a:t>
            </a:r>
          </a:p>
          <a:p>
            <a:r>
              <a:rPr lang="en-AU" u="sng" dirty="0" smtClean="0"/>
              <a:t>Constraints</a:t>
            </a:r>
            <a:r>
              <a:rPr lang="en-AU" dirty="0" smtClean="0"/>
              <a:t>: what must things must 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1519918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AU" b="1" dirty="0">
                <a:latin typeface="Arial" panose="020B0604020202020204" pitchFamily="34" charset="0"/>
                <a:cs typeface="Arial" panose="020B0604020202020204" pitchFamily="34" charset="0"/>
              </a:rPr>
              <a:t>Protected areas</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254693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40" y="1085850"/>
            <a:ext cx="4008120" cy="719801"/>
          </a:xfrm>
        </p:spPr>
        <p:txBody>
          <a:bodyPr>
            <a:normAutofit/>
          </a:bodyPr>
          <a:lstStyle/>
          <a:p>
            <a:r>
              <a:rPr lang="en-AU" dirty="0" smtClean="0"/>
              <a:t>Policy</a:t>
            </a:r>
            <a:endParaRPr lang="en-AU" dirty="0"/>
          </a:p>
        </p:txBody>
      </p:sp>
    </p:spTree>
    <p:extLst>
      <p:ext uri="{BB962C8B-B14F-4D97-AF65-F5344CB8AC3E}">
        <p14:creationId xmlns:p14="http://schemas.microsoft.com/office/powerpoint/2010/main" val="424958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787078"/>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37" y="757298"/>
            <a:ext cx="4447283" cy="719801"/>
          </a:xfrm>
        </p:spPr>
        <p:txBody>
          <a:bodyPr>
            <a:normAutofit fontScale="85000" lnSpcReduction="10000"/>
          </a:bodyPr>
          <a:lstStyle/>
          <a:p>
            <a:r>
              <a:rPr lang="en-AU" dirty="0" smtClean="0"/>
              <a:t>Statistical models/estimates</a:t>
            </a:r>
            <a:endParaRPr lang="en-AU" dirty="0"/>
          </a:p>
        </p:txBody>
      </p:sp>
      <p:sp>
        <p:nvSpPr>
          <p:cNvPr id="4" name="TextBox 3"/>
          <p:cNvSpPr txBox="1"/>
          <p:nvPr/>
        </p:nvSpPr>
        <p:spPr>
          <a:xfrm>
            <a:off x="205737" y="1132088"/>
            <a:ext cx="5254907" cy="3170099"/>
          </a:xfrm>
          <a:prstGeom prst="rect">
            <a:avLst/>
          </a:prstGeom>
          <a:noFill/>
        </p:spPr>
        <p:txBody>
          <a:bodyPr wrap="square" rtlCol="0">
            <a:spAutoFit/>
          </a:bodyPr>
          <a:lstStyle/>
          <a:p>
            <a:r>
              <a:rPr lang="en-AU" sz="2000" dirty="0" smtClean="0"/>
              <a:t>“We </a:t>
            </a:r>
            <a:r>
              <a:rPr lang="en-AU" sz="2000" dirty="0"/>
              <a:t>aimed to include 30% of each biodiversity feature </a:t>
            </a:r>
            <a:r>
              <a:rPr lang="en-AU" sz="2000" dirty="0" smtClean="0"/>
              <a:t>[e.g. vegetation types, environmental domains, species distributions] while </a:t>
            </a:r>
            <a:r>
              <a:rPr lang="en-AU" sz="2000" dirty="0"/>
              <a:t>minimizing the economic cost of the system of selected areas. We set conservation targets for each feature at 30% of their pre-clearing (year 1770) extent to be consistent with international recommendations (IUCN, 2003) and to ensure that biodiversity features are represented in proportion to their natural </a:t>
            </a:r>
            <a:r>
              <a:rPr lang="en-AU" sz="2000" dirty="0" smtClean="0"/>
              <a:t>extent”</a:t>
            </a:r>
            <a:endParaRPr lang="en-AU" sz="2000" dirty="0"/>
          </a:p>
        </p:txBody>
      </p:sp>
      <p:sp>
        <p:nvSpPr>
          <p:cNvPr id="5" name="TextBox 4"/>
          <p:cNvSpPr txBox="1"/>
          <p:nvPr/>
        </p:nvSpPr>
        <p:spPr>
          <a:xfrm>
            <a:off x="205737" y="4353811"/>
            <a:ext cx="3856977" cy="646331"/>
          </a:xfrm>
          <a:prstGeom prst="rect">
            <a:avLst/>
          </a:prstGeom>
          <a:noFill/>
        </p:spPr>
        <p:txBody>
          <a:bodyPr wrap="square" rtlCol="0">
            <a:spAutoFit/>
          </a:bodyPr>
          <a:lstStyle/>
          <a:p>
            <a:r>
              <a:rPr lang="en-AU" dirty="0" smtClean="0"/>
              <a:t>Klein </a:t>
            </a:r>
            <a:r>
              <a:rPr lang="en-AU" i="1" dirty="0" smtClean="0"/>
              <a:t>et al. </a:t>
            </a:r>
            <a:r>
              <a:rPr lang="en-AU" dirty="0"/>
              <a:t>(2009) Bio </a:t>
            </a:r>
            <a:r>
              <a:rPr lang="en-AU" dirty="0" smtClean="0"/>
              <a:t>Cons,</a:t>
            </a:r>
          </a:p>
          <a:p>
            <a:r>
              <a:rPr lang="en-AU" dirty="0" smtClean="0"/>
              <a:t>DOI:10.1016/j.biocon.2009.01.035</a:t>
            </a:r>
            <a:endParaRPr lang="en-AU" dirty="0"/>
          </a:p>
        </p:txBody>
      </p:sp>
    </p:spTree>
    <p:extLst>
      <p:ext uri="{BB962C8B-B14F-4D97-AF65-F5344CB8AC3E}">
        <p14:creationId xmlns:p14="http://schemas.microsoft.com/office/powerpoint/2010/main" val="3181993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40" y="1085850"/>
            <a:ext cx="4008120" cy="719801"/>
          </a:xfrm>
        </p:spPr>
        <p:txBody>
          <a:bodyPr>
            <a:normAutofit/>
          </a:bodyPr>
          <a:lstStyle/>
          <a:p>
            <a:r>
              <a:rPr lang="en-AU" dirty="0"/>
              <a:t>Expert </a:t>
            </a:r>
            <a:r>
              <a:rPr lang="en-AU" dirty="0" smtClean="0"/>
              <a:t>thresholds</a:t>
            </a:r>
            <a:endParaRPr lang="en-A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591" y="1096357"/>
            <a:ext cx="4264980" cy="3346369"/>
          </a:xfrm>
          <a:prstGeom prst="rect">
            <a:avLst/>
          </a:prstGeom>
        </p:spPr>
      </p:pic>
      <p:sp>
        <p:nvSpPr>
          <p:cNvPr id="5" name="Rectangle 4"/>
          <p:cNvSpPr/>
          <p:nvPr/>
        </p:nvSpPr>
        <p:spPr>
          <a:xfrm>
            <a:off x="132625" y="4442726"/>
            <a:ext cx="3764376" cy="646331"/>
          </a:xfrm>
          <a:prstGeom prst="rect">
            <a:avLst/>
          </a:prstGeom>
        </p:spPr>
        <p:txBody>
          <a:bodyPr wrap="square">
            <a:spAutoFit/>
          </a:bodyPr>
          <a:lstStyle/>
          <a:p>
            <a:r>
              <a:rPr lang="en-AU" dirty="0"/>
              <a:t>Jung </a:t>
            </a:r>
            <a:r>
              <a:rPr lang="en-AU" i="1" dirty="0"/>
              <a:t>et al. </a:t>
            </a:r>
            <a:r>
              <a:rPr lang="en-AU" dirty="0"/>
              <a:t>(2021) Nat </a:t>
            </a:r>
            <a:r>
              <a:rPr lang="en-AU" dirty="0" err="1"/>
              <a:t>Ecol</a:t>
            </a:r>
            <a:r>
              <a:rPr lang="en-AU" dirty="0"/>
              <a:t> EvolDO:10.1038/s41559-021-01528-7</a:t>
            </a:r>
            <a:endParaRPr lang="en-AU" dirty="0"/>
          </a:p>
        </p:txBody>
      </p:sp>
      <p:sp>
        <p:nvSpPr>
          <p:cNvPr id="7" name="Rectangle 6"/>
          <p:cNvSpPr/>
          <p:nvPr/>
        </p:nvSpPr>
        <p:spPr>
          <a:xfrm>
            <a:off x="4084366" y="4464859"/>
            <a:ext cx="5369980" cy="646331"/>
          </a:xfrm>
          <a:prstGeom prst="rect">
            <a:avLst/>
          </a:prstGeom>
        </p:spPr>
        <p:txBody>
          <a:bodyPr wrap="square">
            <a:spAutoFit/>
          </a:bodyPr>
          <a:lstStyle/>
          <a:p>
            <a:r>
              <a:rPr lang="en-AU" dirty="0"/>
              <a:t>Rodrigues </a:t>
            </a:r>
            <a:r>
              <a:rPr lang="en-AU" i="1" dirty="0"/>
              <a:t>et al. </a:t>
            </a:r>
            <a:r>
              <a:rPr lang="en-AU" dirty="0"/>
              <a:t>(2004), </a:t>
            </a:r>
            <a:r>
              <a:rPr lang="en-AU" dirty="0" err="1"/>
              <a:t>BioSicence</a:t>
            </a:r>
            <a:r>
              <a:rPr lang="en-AU" dirty="0"/>
              <a:t>, </a:t>
            </a:r>
            <a:r>
              <a:rPr lang="en-AU" dirty="0" smtClean="0"/>
              <a:t>DOI:</a:t>
            </a:r>
          </a:p>
          <a:p>
            <a:r>
              <a:rPr lang="en-AU" dirty="0" smtClean="0"/>
              <a:t>10.1641/0006-568(2004)054[1092:GGAPRF]2.0.CO;2</a:t>
            </a:r>
            <a:endParaRPr lang="en-AU" dirty="0"/>
          </a:p>
        </p:txBody>
      </p:sp>
      <p:sp>
        <p:nvSpPr>
          <p:cNvPr id="8" name="Rectangle 7"/>
          <p:cNvSpPr/>
          <p:nvPr/>
        </p:nvSpPr>
        <p:spPr>
          <a:xfrm>
            <a:off x="205740" y="1805651"/>
            <a:ext cx="4008120" cy="2554545"/>
          </a:xfrm>
          <a:prstGeom prst="rect">
            <a:avLst/>
          </a:prstGeom>
        </p:spPr>
        <p:txBody>
          <a:bodyPr wrap="square">
            <a:spAutoFit/>
          </a:bodyPr>
          <a:lstStyle/>
          <a:p>
            <a:pPr algn="ctr"/>
            <a:r>
              <a:rPr lang="en-AU" sz="2000" dirty="0"/>
              <a:t>“Species into as many biodiversity features as the biomes in which the species occurs. We set species targets to conserving the minimum amount of species’ habitat necessary to qualify it for the conservation status ‘Least Concern’ following IUCN Red List </a:t>
            </a:r>
            <a:r>
              <a:rPr lang="en-AU" sz="2000" dirty="0" smtClean="0"/>
              <a:t>criteria”</a:t>
            </a:r>
            <a:endParaRPr lang="en-AU" sz="2000" dirty="0"/>
          </a:p>
        </p:txBody>
      </p:sp>
    </p:spTree>
    <p:extLst>
      <p:ext uri="{BB962C8B-B14F-4D97-AF65-F5344CB8AC3E}">
        <p14:creationId xmlns:p14="http://schemas.microsoft.com/office/powerpoint/2010/main" val="2360577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grpSp>
        <p:nvGrpSpPr>
          <p:cNvPr id="5" name="Group 4">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 name="Group 5">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10" name="Group 9">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13" name="Rectangle 12">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6" name="Group 15">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32" name="Oval 31">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7" name="Oval 16">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9" name="Oval 18">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21" name="Oval 20">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30" name="Oval 29">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24" name="Oval 23">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27" name="Oval 26">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9" name="Picture 28">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26" name="Picture 25">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1" name="Picture 10">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2" name="Picture 11">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 name="Picture 6">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8" name="Picture 7">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 name="Picture 8">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Title 1"/>
          <p:cNvSpPr txBox="1">
            <a:spLocks/>
          </p:cNvSpPr>
          <p:nvPr/>
        </p:nvSpPr>
        <p:spPr>
          <a:xfrm>
            <a:off x="228600" y="205979"/>
            <a:ext cx="86868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mtClean="0"/>
              <a:t>Reserve selection as optimization</a:t>
            </a:r>
            <a:endParaRPr lang="en-AU" dirty="0"/>
          </a:p>
        </p:txBody>
      </p:sp>
    </p:spTree>
    <p:extLst>
      <p:ext uri="{BB962C8B-B14F-4D97-AF65-F5344CB8AC3E}">
        <p14:creationId xmlns:p14="http://schemas.microsoft.com/office/powerpoint/2010/main" val="3144227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05979"/>
            <a:ext cx="8686800" cy="857250"/>
          </a:xfrm>
        </p:spPr>
        <p:txBody>
          <a:bodyPr>
            <a:normAutofit fontScale="90000"/>
          </a:bodyPr>
          <a:lstStyle/>
          <a:p>
            <a:r>
              <a:rPr lang="en-AU" dirty="0"/>
              <a:t>Reserve selection as optimization</a:t>
            </a:r>
          </a:p>
        </p:txBody>
      </p:sp>
      <p:grpSp>
        <p:nvGrpSpPr>
          <p:cNvPr id="67" name="Group 66">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8" name="Group 67">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72" name="Group 71">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75" name="Rectangle 74">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7" name="Picture 76">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78" name="Group 77">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94" name="Oval 93">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79" name="Oval 78">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0" name="Picture 79">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81" name="Oval 80">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2" name="Picture 81">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83" name="Oval 82">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5" name="Group 84">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92" name="Oval 91">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3" name="Picture 92">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86" name="Oval 85">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7" name="Group 86">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89" name="Oval 88">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0" name="Picture 89">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91" name="Picture 90">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88" name="Picture 87">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73" name="Picture 72">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74" name="Picture 73">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69" name="Picture 68">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0" name="Picture 69">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1" name="Picture 70">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spTree>
    <p:extLst>
      <p:ext uri="{BB962C8B-B14F-4D97-AF65-F5344CB8AC3E}">
        <p14:creationId xmlns:p14="http://schemas.microsoft.com/office/powerpoint/2010/main" val="1759253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Irreplaceability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2092881"/>
          </a:xfrm>
          <a:prstGeom prst="rect">
            <a:avLst/>
          </a:prstGeom>
          <a:noFill/>
        </p:spPr>
        <p:txBody>
          <a:bodyPr wrap="square">
            <a:spAutoFit/>
          </a:bodyPr>
          <a:lstStyle/>
          <a:p>
            <a:r>
              <a:rPr lang="en-AU" sz="2600" dirty="0"/>
              <a:t>“[…] continuum of values between 0 and 1, where sites with values of 1 are essential for achieving one or more targets and are therefore irreplaceable.”</a:t>
            </a:r>
          </a:p>
        </p:txBody>
      </p:sp>
      <p:sp>
        <p:nvSpPr>
          <p:cNvPr id="35" name="TextBox 34">
            <a:extLst>
              <a:ext uri="{FF2B5EF4-FFF2-40B4-BE49-F238E27FC236}">
                <a16:creationId xmlns:a16="http://schemas.microsoft.com/office/drawing/2014/main" id="{2FC3AC62-3D19-421B-BBD1-A11388BE6B5C}"/>
              </a:ext>
            </a:extLst>
          </p:cNvPr>
          <p:cNvSpPr txBox="1"/>
          <p:nvPr/>
        </p:nvSpPr>
        <p:spPr>
          <a:xfrm>
            <a:off x="1701210" y="4670582"/>
            <a:ext cx="7505700" cy="369332"/>
          </a:xfrm>
          <a:prstGeom prst="rect">
            <a:avLst/>
          </a:prstGeom>
          <a:noFill/>
        </p:spPr>
        <p:txBody>
          <a:bodyPr wrap="square" rtlCol="0">
            <a:spAutoFit/>
          </a:bodyPr>
          <a:lstStyle/>
          <a:p>
            <a:r>
              <a:rPr lang="en-AU" dirty="0" err="1"/>
              <a:t>Carwardine</a:t>
            </a:r>
            <a:r>
              <a:rPr lang="en-AU" dirty="0"/>
              <a:t> </a:t>
            </a:r>
            <a:r>
              <a:rPr lang="en-AU" dirty="0" err="1"/>
              <a:t>etl</a:t>
            </a:r>
            <a:r>
              <a:rPr lang="en-AU" dirty="0"/>
              <a:t> al. (2007) </a:t>
            </a:r>
            <a:r>
              <a:rPr lang="en-AU" dirty="0" err="1"/>
              <a:t>Biodivers</a:t>
            </a:r>
            <a:r>
              <a:rPr lang="en-AU" dirty="0"/>
              <a:t> </a:t>
            </a:r>
            <a:r>
              <a:rPr lang="en-AU" dirty="0" err="1"/>
              <a:t>Conserv</a:t>
            </a:r>
            <a:r>
              <a:rPr lang="en-AU" dirty="0"/>
              <a:t>, DOI:10.1007/s10531-006-9055-4</a:t>
            </a:r>
          </a:p>
        </p:txBody>
      </p:sp>
      <p:sp>
        <p:nvSpPr>
          <p:cNvPr id="40" name="Title 1">
            <a:extLst>
              <a:ext uri="{FF2B5EF4-FFF2-40B4-BE49-F238E27FC236}">
                <a16:creationId xmlns:a16="http://schemas.microsoft.com/office/drawing/2014/main" id="{C4689D8C-113A-42CC-855F-8ACDBC8965F0}"/>
              </a:ext>
            </a:extLst>
          </p:cNvPr>
          <p:cNvSpPr txBox="1">
            <a:spLocks/>
          </p:cNvSpPr>
          <p:nvPr/>
        </p:nvSpPr>
        <p:spPr>
          <a:xfrm>
            <a:off x="457200" y="106541"/>
            <a:ext cx="82296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a:t>But what are the top priorities?</a:t>
            </a:r>
            <a:endParaRPr lang="en-AU" dirty="0"/>
          </a:p>
        </p:txBody>
      </p:sp>
      <p:grpSp>
        <p:nvGrpSpPr>
          <p:cNvPr id="75" name="Group 74">
            <a:extLst>
              <a:ext uri="{FF2B5EF4-FFF2-40B4-BE49-F238E27FC236}">
                <a16:creationId xmlns:a16="http://schemas.microsoft.com/office/drawing/2014/main" id="{FDAA86BC-794C-4266-8DE3-D0AC58431C54}"/>
              </a:ext>
            </a:extLst>
          </p:cNvPr>
          <p:cNvGrpSpPr/>
          <p:nvPr/>
        </p:nvGrpSpPr>
        <p:grpSpPr>
          <a:xfrm>
            <a:off x="5303520" y="1527540"/>
            <a:ext cx="3689940" cy="2947710"/>
            <a:chOff x="5303520" y="1527540"/>
            <a:chExt cx="3689940" cy="2947710"/>
          </a:xfrm>
        </p:grpSpPr>
        <p:grpSp>
          <p:nvGrpSpPr>
            <p:cNvPr id="41" name="Group 40">
              <a:extLst>
                <a:ext uri="{FF2B5EF4-FFF2-40B4-BE49-F238E27FC236}">
                  <a16:creationId xmlns:a16="http://schemas.microsoft.com/office/drawing/2014/main" id="{A99A6B1A-9871-45FD-A3A6-78F982E1570D}"/>
                </a:ext>
              </a:extLst>
            </p:cNvPr>
            <p:cNvGrpSpPr/>
            <p:nvPr/>
          </p:nvGrpSpPr>
          <p:grpSpPr>
            <a:xfrm>
              <a:off x="5303520" y="1527540"/>
              <a:ext cx="3689940" cy="2947710"/>
              <a:chOff x="5303520" y="1527540"/>
              <a:chExt cx="3689940" cy="2947710"/>
            </a:xfrm>
          </p:grpSpPr>
          <p:grpSp>
            <p:nvGrpSpPr>
              <p:cNvPr id="42" name="Group 41">
                <a:extLst>
                  <a:ext uri="{FF2B5EF4-FFF2-40B4-BE49-F238E27FC236}">
                    <a16:creationId xmlns:a16="http://schemas.microsoft.com/office/drawing/2014/main" id="{2CE04A40-D241-4927-9750-A0898B3CC1F4}"/>
                  </a:ext>
                </a:extLst>
              </p:cNvPr>
              <p:cNvGrpSpPr/>
              <p:nvPr/>
            </p:nvGrpSpPr>
            <p:grpSpPr>
              <a:xfrm>
                <a:off x="5303520" y="1527540"/>
                <a:ext cx="3689940" cy="2947710"/>
                <a:chOff x="4209306" y="1245600"/>
                <a:chExt cx="4380294" cy="3499200"/>
              </a:xfrm>
            </p:grpSpPr>
            <p:sp>
              <p:nvSpPr>
                <p:cNvPr id="45" name="Rectangle 44">
                  <a:extLst>
                    <a:ext uri="{FF2B5EF4-FFF2-40B4-BE49-F238E27FC236}">
                      <a16:creationId xmlns:a16="http://schemas.microsoft.com/office/drawing/2014/main" id="{1F763474-DCD4-408E-A0EE-329657FDF2F9}"/>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0B5F6FDD-E7C6-4CA5-A3E8-74BC44728B63}"/>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46">
                  <a:extLst>
                    <a:ext uri="{FF2B5EF4-FFF2-40B4-BE49-F238E27FC236}">
                      <a16:creationId xmlns:a16="http://schemas.microsoft.com/office/drawing/2014/main" id="{B633E91A-A8B5-4968-BE7B-792A1EF93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48" name="Group 47">
                  <a:extLst>
                    <a:ext uri="{FF2B5EF4-FFF2-40B4-BE49-F238E27FC236}">
                      <a16:creationId xmlns:a16="http://schemas.microsoft.com/office/drawing/2014/main" id="{D82CA7C8-2CE8-4724-87C4-EE366DBD844E}"/>
                    </a:ext>
                  </a:extLst>
                </p:cNvPr>
                <p:cNvGrpSpPr/>
                <p:nvPr/>
              </p:nvGrpSpPr>
              <p:grpSpPr>
                <a:xfrm>
                  <a:off x="6257784" y="3791251"/>
                  <a:ext cx="785385" cy="659723"/>
                  <a:chOff x="6919200" y="3362400"/>
                  <a:chExt cx="785385" cy="659723"/>
                </a:xfrm>
              </p:grpSpPr>
              <p:sp>
                <p:nvSpPr>
                  <p:cNvPr id="70" name="Oval 69">
                    <a:extLst>
                      <a:ext uri="{FF2B5EF4-FFF2-40B4-BE49-F238E27FC236}">
                        <a16:creationId xmlns:a16="http://schemas.microsoft.com/office/drawing/2014/main" id="{31E276C5-8165-4003-808A-111130E27427}"/>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 name="Picture 70">
                    <a:extLst>
                      <a:ext uri="{FF2B5EF4-FFF2-40B4-BE49-F238E27FC236}">
                        <a16:creationId xmlns:a16="http://schemas.microsoft.com/office/drawing/2014/main" id="{1B5FA82A-F13C-4AD1-ABB4-CB3EB79BE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49" name="Oval 48">
                  <a:extLst>
                    <a:ext uri="{FF2B5EF4-FFF2-40B4-BE49-F238E27FC236}">
                      <a16:creationId xmlns:a16="http://schemas.microsoft.com/office/drawing/2014/main" id="{0FBDD962-CE33-47E0-9D95-C8E354157EDA}"/>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Picture 49">
                  <a:extLst>
                    <a:ext uri="{FF2B5EF4-FFF2-40B4-BE49-F238E27FC236}">
                      <a16:creationId xmlns:a16="http://schemas.microsoft.com/office/drawing/2014/main" id="{BBA9BFBE-F0D1-4D50-BCD4-805ABCC64E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51" name="Oval 50">
                  <a:extLst>
                    <a:ext uri="{FF2B5EF4-FFF2-40B4-BE49-F238E27FC236}">
                      <a16:creationId xmlns:a16="http://schemas.microsoft.com/office/drawing/2014/main" id="{822EC0D9-A281-4CDB-BEB1-947499F49DBC}"/>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2" name="Picture 51">
                  <a:extLst>
                    <a:ext uri="{FF2B5EF4-FFF2-40B4-BE49-F238E27FC236}">
                      <a16:creationId xmlns:a16="http://schemas.microsoft.com/office/drawing/2014/main" id="{CD6CF306-7669-42C8-A479-28CA61F55B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68" name="Oval 67">
                  <a:extLst>
                    <a:ext uri="{FF2B5EF4-FFF2-40B4-BE49-F238E27FC236}">
                      <a16:creationId xmlns:a16="http://schemas.microsoft.com/office/drawing/2014/main" id="{0CD5C603-5358-460B-A1EE-D4BB0C4E600E}"/>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0D613F85-F77F-4AB5-AB34-6581A23BEEDE}"/>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a:extLst>
                    <a:ext uri="{FF2B5EF4-FFF2-40B4-BE49-F238E27FC236}">
                      <a16:creationId xmlns:a16="http://schemas.microsoft.com/office/drawing/2014/main" id="{FF79A6DA-D968-4761-A760-ABEB325F8285}"/>
                    </a:ext>
                  </a:extLst>
                </p:cNvPr>
                <p:cNvGrpSpPr/>
                <p:nvPr/>
              </p:nvGrpSpPr>
              <p:grpSpPr>
                <a:xfrm>
                  <a:off x="6595012" y="2995200"/>
                  <a:ext cx="714664" cy="600318"/>
                  <a:chOff x="7579737" y="2919013"/>
                  <a:chExt cx="714664" cy="600318"/>
                </a:xfrm>
              </p:grpSpPr>
              <p:sp>
                <p:nvSpPr>
                  <p:cNvPr id="64" name="Oval 63">
                    <a:extLst>
                      <a:ext uri="{FF2B5EF4-FFF2-40B4-BE49-F238E27FC236}">
                        <a16:creationId xmlns:a16="http://schemas.microsoft.com/office/drawing/2014/main" id="{E791303D-D8DC-45F9-803F-22D744AD53D8}"/>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5" name="Picture 64">
                    <a:extLst>
                      <a:ext uri="{FF2B5EF4-FFF2-40B4-BE49-F238E27FC236}">
                        <a16:creationId xmlns:a16="http://schemas.microsoft.com/office/drawing/2014/main" id="{C690E3E8-DEEC-4FBE-BA09-6CD2E078C9A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62" name="Oval 61">
                  <a:extLst>
                    <a:ext uri="{FF2B5EF4-FFF2-40B4-BE49-F238E27FC236}">
                      <a16:creationId xmlns:a16="http://schemas.microsoft.com/office/drawing/2014/main" id="{E20ED220-7C34-4E2A-9975-502ADD4BA75D}"/>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7" name="Group 56">
                  <a:extLst>
                    <a:ext uri="{FF2B5EF4-FFF2-40B4-BE49-F238E27FC236}">
                      <a16:creationId xmlns:a16="http://schemas.microsoft.com/office/drawing/2014/main" id="{7D99D2DF-59FC-4E3D-B52A-CD25757C1E30}"/>
                    </a:ext>
                  </a:extLst>
                </p:cNvPr>
                <p:cNvGrpSpPr/>
                <p:nvPr/>
              </p:nvGrpSpPr>
              <p:grpSpPr>
                <a:xfrm>
                  <a:off x="5046843" y="2402034"/>
                  <a:ext cx="1222464" cy="1026871"/>
                  <a:chOff x="5046843" y="2402034"/>
                  <a:chExt cx="1222464" cy="1026871"/>
                </a:xfrm>
              </p:grpSpPr>
              <p:sp>
                <p:nvSpPr>
                  <p:cNvPr id="59" name="Oval 58">
                    <a:extLst>
                      <a:ext uri="{FF2B5EF4-FFF2-40B4-BE49-F238E27FC236}">
                        <a16:creationId xmlns:a16="http://schemas.microsoft.com/office/drawing/2014/main" id="{0317FD2F-1D93-4FF4-BD18-7F3F718FFEB5}"/>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A1370814-C188-4343-A357-9E8184EF1C2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61" name="Picture 60">
                    <a:extLst>
                      <a:ext uri="{FF2B5EF4-FFF2-40B4-BE49-F238E27FC236}">
                        <a16:creationId xmlns:a16="http://schemas.microsoft.com/office/drawing/2014/main" id="{489729D1-DC47-4312-8398-2284E98CF2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58" name="Picture 57">
                  <a:extLst>
                    <a:ext uri="{FF2B5EF4-FFF2-40B4-BE49-F238E27FC236}">
                      <a16:creationId xmlns:a16="http://schemas.microsoft.com/office/drawing/2014/main" id="{0AC593C5-D0A0-4254-865B-40DE702F65A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43" name="Picture 42">
                <a:extLst>
                  <a:ext uri="{FF2B5EF4-FFF2-40B4-BE49-F238E27FC236}">
                    <a16:creationId xmlns:a16="http://schemas.microsoft.com/office/drawing/2014/main" id="{F754E421-186C-4487-A6BC-6775810B2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44" name="Picture 43">
                <a:extLst>
                  <a:ext uri="{FF2B5EF4-FFF2-40B4-BE49-F238E27FC236}">
                    <a16:creationId xmlns:a16="http://schemas.microsoft.com/office/drawing/2014/main" id="{44DB68DA-76C3-49FD-A6D5-0FACB6CF3AC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2" name="Picture 71">
              <a:extLst>
                <a:ext uri="{FF2B5EF4-FFF2-40B4-BE49-F238E27FC236}">
                  <a16:creationId xmlns:a16="http://schemas.microsoft.com/office/drawing/2014/main" id="{704D6E5F-1568-4200-A6A6-AAE47F1955E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3" name="Picture 72">
              <a:extLst>
                <a:ext uri="{FF2B5EF4-FFF2-40B4-BE49-F238E27FC236}">
                  <a16:creationId xmlns:a16="http://schemas.microsoft.com/office/drawing/2014/main" id="{89FBA8D5-269D-40A0-9F0D-B2AC3A22F7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4" name="Picture 73">
              <a:extLst>
                <a:ext uri="{FF2B5EF4-FFF2-40B4-BE49-F238E27FC236}">
                  <a16:creationId xmlns:a16="http://schemas.microsoft.com/office/drawing/2014/main" id="{FF8A0734-1A01-4675-91C2-763BD80A0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76" name="Star: 5 Points 75">
            <a:extLst>
              <a:ext uri="{FF2B5EF4-FFF2-40B4-BE49-F238E27FC236}">
                <a16:creationId xmlns:a16="http://schemas.microsoft.com/office/drawing/2014/main" id="{3A40ED17-D7AF-48AA-B9E6-4DBBEAFAF7D8}"/>
              </a:ext>
            </a:extLst>
          </p:cNvPr>
          <p:cNvSpPr/>
          <p:nvPr/>
        </p:nvSpPr>
        <p:spPr>
          <a:xfrm>
            <a:off x="5297754" y="324879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14733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F3ABCCC3-A7B8-485D-80F3-0FE4F67A3BA6}"/>
              </a:ext>
            </a:extLst>
          </p:cNvPr>
          <p:cNvGrpSpPr/>
          <p:nvPr/>
        </p:nvGrpSpPr>
        <p:grpSpPr>
          <a:xfrm>
            <a:off x="5303520" y="1527540"/>
            <a:ext cx="3689940" cy="2947710"/>
            <a:chOff x="5303520" y="1527540"/>
            <a:chExt cx="3689940" cy="2947710"/>
          </a:xfrm>
        </p:grpSpPr>
        <p:grpSp>
          <p:nvGrpSpPr>
            <p:cNvPr id="95" name="Group 94">
              <a:extLst>
                <a:ext uri="{FF2B5EF4-FFF2-40B4-BE49-F238E27FC236}">
                  <a16:creationId xmlns:a16="http://schemas.microsoft.com/office/drawing/2014/main" id="{29698CAD-4054-42AC-A76D-EA54458551C5}"/>
                </a:ext>
              </a:extLst>
            </p:cNvPr>
            <p:cNvGrpSpPr/>
            <p:nvPr/>
          </p:nvGrpSpPr>
          <p:grpSpPr>
            <a:xfrm>
              <a:off x="5303520" y="1527540"/>
              <a:ext cx="3689940" cy="2947710"/>
              <a:chOff x="5303520" y="1527540"/>
              <a:chExt cx="3689940" cy="2947710"/>
            </a:xfrm>
          </p:grpSpPr>
          <p:grpSp>
            <p:nvGrpSpPr>
              <p:cNvPr id="99" name="Group 98">
                <a:extLst>
                  <a:ext uri="{FF2B5EF4-FFF2-40B4-BE49-F238E27FC236}">
                    <a16:creationId xmlns:a16="http://schemas.microsoft.com/office/drawing/2014/main" id="{AB896186-DD59-403F-AF97-FCA1EECA9B71}"/>
                  </a:ext>
                </a:extLst>
              </p:cNvPr>
              <p:cNvGrpSpPr/>
              <p:nvPr/>
            </p:nvGrpSpPr>
            <p:grpSpPr>
              <a:xfrm>
                <a:off x="5303520" y="1527540"/>
                <a:ext cx="3689940" cy="2947710"/>
                <a:chOff x="4209306" y="1245600"/>
                <a:chExt cx="4380294" cy="3499200"/>
              </a:xfrm>
            </p:grpSpPr>
            <p:sp>
              <p:nvSpPr>
                <p:cNvPr id="102" name="Rectangle 101">
                  <a:extLst>
                    <a:ext uri="{FF2B5EF4-FFF2-40B4-BE49-F238E27FC236}">
                      <a16:creationId xmlns:a16="http://schemas.microsoft.com/office/drawing/2014/main" id="{51997C68-4422-4B8E-B8FF-424045537A05}"/>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l 102">
                  <a:extLst>
                    <a:ext uri="{FF2B5EF4-FFF2-40B4-BE49-F238E27FC236}">
                      <a16:creationId xmlns:a16="http://schemas.microsoft.com/office/drawing/2014/main" id="{6C0AE334-0547-41C4-9EFB-7487C87F2885}"/>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69923BCF-D827-4986-AC03-46CEDB5822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5" name="Group 104">
                  <a:extLst>
                    <a:ext uri="{FF2B5EF4-FFF2-40B4-BE49-F238E27FC236}">
                      <a16:creationId xmlns:a16="http://schemas.microsoft.com/office/drawing/2014/main" id="{2B502710-7256-4185-8FEA-92B8EF23BBE1}"/>
                    </a:ext>
                  </a:extLst>
                </p:cNvPr>
                <p:cNvGrpSpPr/>
                <p:nvPr/>
              </p:nvGrpSpPr>
              <p:grpSpPr>
                <a:xfrm>
                  <a:off x="6257784" y="3791251"/>
                  <a:ext cx="785385" cy="659723"/>
                  <a:chOff x="6919200" y="3362400"/>
                  <a:chExt cx="785385" cy="659723"/>
                </a:xfrm>
              </p:grpSpPr>
              <p:sp>
                <p:nvSpPr>
                  <p:cNvPr id="121" name="Oval 120">
                    <a:extLst>
                      <a:ext uri="{FF2B5EF4-FFF2-40B4-BE49-F238E27FC236}">
                        <a16:creationId xmlns:a16="http://schemas.microsoft.com/office/drawing/2014/main" id="{7D233657-71E5-4B07-AC55-2AE748588146}"/>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2" name="Picture 121">
                    <a:extLst>
                      <a:ext uri="{FF2B5EF4-FFF2-40B4-BE49-F238E27FC236}">
                        <a16:creationId xmlns:a16="http://schemas.microsoft.com/office/drawing/2014/main" id="{D81F4E01-24D9-4C37-9A03-A44DC763EC3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6" name="Oval 105">
                  <a:extLst>
                    <a:ext uri="{FF2B5EF4-FFF2-40B4-BE49-F238E27FC236}">
                      <a16:creationId xmlns:a16="http://schemas.microsoft.com/office/drawing/2014/main" id="{88C5BD24-8188-499B-8457-D7057D849008}"/>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69A3B575-9745-4C5D-8D4F-52EF7E3EF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8" name="Oval 107">
                  <a:extLst>
                    <a:ext uri="{FF2B5EF4-FFF2-40B4-BE49-F238E27FC236}">
                      <a16:creationId xmlns:a16="http://schemas.microsoft.com/office/drawing/2014/main" id="{DBA3863E-0AB5-47DF-8AA7-83D0A1B8E875}"/>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9" name="Picture 108">
                  <a:extLst>
                    <a:ext uri="{FF2B5EF4-FFF2-40B4-BE49-F238E27FC236}">
                      <a16:creationId xmlns:a16="http://schemas.microsoft.com/office/drawing/2014/main" id="{B7D0C4F8-55D5-4094-ACD8-C4CA8F0B5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10" name="Oval 109">
                  <a:extLst>
                    <a:ext uri="{FF2B5EF4-FFF2-40B4-BE49-F238E27FC236}">
                      <a16:creationId xmlns:a16="http://schemas.microsoft.com/office/drawing/2014/main" id="{805B375A-CA95-4054-B6D6-9D5B836663AB}"/>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id="{C1A833F4-6758-445A-8623-65D0A0CA5855}"/>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2" name="Group 111">
                  <a:extLst>
                    <a:ext uri="{FF2B5EF4-FFF2-40B4-BE49-F238E27FC236}">
                      <a16:creationId xmlns:a16="http://schemas.microsoft.com/office/drawing/2014/main" id="{0A491B16-D4EB-45ED-BE85-854DF409D588}"/>
                    </a:ext>
                  </a:extLst>
                </p:cNvPr>
                <p:cNvGrpSpPr/>
                <p:nvPr/>
              </p:nvGrpSpPr>
              <p:grpSpPr>
                <a:xfrm>
                  <a:off x="6595012" y="2995200"/>
                  <a:ext cx="714664" cy="600318"/>
                  <a:chOff x="7579737" y="2919013"/>
                  <a:chExt cx="714664" cy="600318"/>
                </a:xfrm>
              </p:grpSpPr>
              <p:sp>
                <p:nvSpPr>
                  <p:cNvPr id="119" name="Oval 118">
                    <a:extLst>
                      <a:ext uri="{FF2B5EF4-FFF2-40B4-BE49-F238E27FC236}">
                        <a16:creationId xmlns:a16="http://schemas.microsoft.com/office/drawing/2014/main" id="{B5D2CEB4-3DDC-4E55-A402-BEBD010123D9}"/>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0" name="Picture 119">
                    <a:extLst>
                      <a:ext uri="{FF2B5EF4-FFF2-40B4-BE49-F238E27FC236}">
                        <a16:creationId xmlns:a16="http://schemas.microsoft.com/office/drawing/2014/main" id="{66BD2A29-C2A2-4008-8066-13F58FDBFEC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3" name="Oval 112">
                  <a:extLst>
                    <a:ext uri="{FF2B5EF4-FFF2-40B4-BE49-F238E27FC236}">
                      <a16:creationId xmlns:a16="http://schemas.microsoft.com/office/drawing/2014/main" id="{1332FD09-B7DE-4C50-B604-266D6A09384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4" name="Group 113">
                  <a:extLst>
                    <a:ext uri="{FF2B5EF4-FFF2-40B4-BE49-F238E27FC236}">
                      <a16:creationId xmlns:a16="http://schemas.microsoft.com/office/drawing/2014/main" id="{BA2A9EE6-28D6-4A6B-924D-DBC47F32D0D4}"/>
                    </a:ext>
                  </a:extLst>
                </p:cNvPr>
                <p:cNvGrpSpPr/>
                <p:nvPr/>
              </p:nvGrpSpPr>
              <p:grpSpPr>
                <a:xfrm>
                  <a:off x="5046843" y="2402034"/>
                  <a:ext cx="1222464" cy="1026871"/>
                  <a:chOff x="5046843" y="2402034"/>
                  <a:chExt cx="1222464" cy="1026871"/>
                </a:xfrm>
              </p:grpSpPr>
              <p:sp>
                <p:nvSpPr>
                  <p:cNvPr id="116" name="Oval 115">
                    <a:extLst>
                      <a:ext uri="{FF2B5EF4-FFF2-40B4-BE49-F238E27FC236}">
                        <a16:creationId xmlns:a16="http://schemas.microsoft.com/office/drawing/2014/main" id="{C3D0116F-10F4-48F8-B3D9-B39B3678B824}"/>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7" name="Picture 116">
                    <a:extLst>
                      <a:ext uri="{FF2B5EF4-FFF2-40B4-BE49-F238E27FC236}">
                        <a16:creationId xmlns:a16="http://schemas.microsoft.com/office/drawing/2014/main" id="{520A4E12-197F-4E1C-8749-C000930A2EE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8" name="Picture 117">
                    <a:extLst>
                      <a:ext uri="{FF2B5EF4-FFF2-40B4-BE49-F238E27FC236}">
                        <a16:creationId xmlns:a16="http://schemas.microsoft.com/office/drawing/2014/main" id="{F8D9D46A-468D-4FFF-B71C-280242DBB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5" name="Picture 114">
                  <a:extLst>
                    <a:ext uri="{FF2B5EF4-FFF2-40B4-BE49-F238E27FC236}">
                      <a16:creationId xmlns:a16="http://schemas.microsoft.com/office/drawing/2014/main" id="{FAA11D53-F48E-41C8-808E-2AED6C1A2B8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00" name="Picture 99">
                <a:extLst>
                  <a:ext uri="{FF2B5EF4-FFF2-40B4-BE49-F238E27FC236}">
                    <a16:creationId xmlns:a16="http://schemas.microsoft.com/office/drawing/2014/main" id="{CE1AC62E-5B2E-4D9D-B74D-CEF7351170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1" name="Picture 100">
                <a:extLst>
                  <a:ext uri="{FF2B5EF4-FFF2-40B4-BE49-F238E27FC236}">
                    <a16:creationId xmlns:a16="http://schemas.microsoft.com/office/drawing/2014/main" id="{F9A04448-A80E-45E5-AFEB-F7A4C3A832D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6" name="Picture 95">
              <a:extLst>
                <a:ext uri="{FF2B5EF4-FFF2-40B4-BE49-F238E27FC236}">
                  <a16:creationId xmlns:a16="http://schemas.microsoft.com/office/drawing/2014/main" id="{4C67A801-0AA0-4285-88CC-A1AF07498FE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7" name="Picture 96">
              <a:extLst>
                <a:ext uri="{FF2B5EF4-FFF2-40B4-BE49-F238E27FC236}">
                  <a16:creationId xmlns:a16="http://schemas.microsoft.com/office/drawing/2014/main" id="{E45524DF-CA2C-42D2-9126-4867B7AEC7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8" name="Picture 97">
              <a:extLst>
                <a:ext uri="{FF2B5EF4-FFF2-40B4-BE49-F238E27FC236}">
                  <a16:creationId xmlns:a16="http://schemas.microsoft.com/office/drawing/2014/main" id="{198C95A2-7AB5-4ADF-9444-D704CDFF1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a:bodyPr>
          <a:lstStyle/>
          <a:p>
            <a:r>
              <a:rPr lang="en-AU" dirty="0"/>
              <a:t>But where do we start?</a:t>
            </a:r>
          </a:p>
        </p:txBody>
      </p:sp>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Vulnerability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1692771"/>
          </a:xfrm>
          <a:prstGeom prst="rect">
            <a:avLst/>
          </a:prstGeom>
          <a:noFill/>
        </p:spPr>
        <p:txBody>
          <a:bodyPr wrap="square">
            <a:spAutoFit/>
          </a:bodyPr>
          <a:lstStyle/>
          <a:p>
            <a:r>
              <a:rPr lang="en-AU" sz="2600" dirty="0" smtClean="0"/>
              <a:t>“[…] measure </a:t>
            </a:r>
            <a:r>
              <a:rPr lang="en-AU" sz="2600" dirty="0"/>
              <a:t>of the likelihood of the biodiversity in an area being lost to current or threatening processes”</a:t>
            </a:r>
          </a:p>
        </p:txBody>
      </p:sp>
      <p:sp>
        <p:nvSpPr>
          <p:cNvPr id="36" name="Star: 5 Points 35">
            <a:extLst>
              <a:ext uri="{FF2B5EF4-FFF2-40B4-BE49-F238E27FC236}">
                <a16:creationId xmlns:a16="http://schemas.microsoft.com/office/drawing/2014/main" id="{4F0DC116-4946-4E86-AF1A-015674EA90C4}"/>
              </a:ext>
            </a:extLst>
          </p:cNvPr>
          <p:cNvSpPr/>
          <p:nvPr/>
        </p:nvSpPr>
        <p:spPr>
          <a:xfrm>
            <a:off x="6365449" y="3354579"/>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descr="Icon&#10;&#10;Description automatically generated">
            <a:extLst>
              <a:ext uri="{FF2B5EF4-FFF2-40B4-BE49-F238E27FC236}">
                <a16:creationId xmlns:a16="http://schemas.microsoft.com/office/drawing/2014/main" id="{A0E431E7-2FAF-4E31-9840-037EAA0DE0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059916" y="3971336"/>
            <a:ext cx="956611" cy="437689"/>
          </a:xfrm>
          <a:prstGeom prst="rect">
            <a:avLst/>
          </a:prstGeom>
        </p:spPr>
      </p:pic>
      <p:sp>
        <p:nvSpPr>
          <p:cNvPr id="123" name="TextBox 122">
            <a:extLst>
              <a:ext uri="{FF2B5EF4-FFF2-40B4-BE49-F238E27FC236}">
                <a16:creationId xmlns:a16="http://schemas.microsoft.com/office/drawing/2014/main" id="{6EF9421B-6EC3-45DF-B2D7-5EBF3925BE86}"/>
              </a:ext>
            </a:extLst>
          </p:cNvPr>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Tree>
    <p:extLst>
      <p:ext uri="{BB962C8B-B14F-4D97-AF65-F5344CB8AC3E}">
        <p14:creationId xmlns:p14="http://schemas.microsoft.com/office/powerpoint/2010/main" val="528379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Tree>
    <p:extLst>
      <p:ext uri="{BB962C8B-B14F-4D97-AF65-F5344CB8AC3E}">
        <p14:creationId xmlns:p14="http://schemas.microsoft.com/office/powerpoint/2010/main" val="2930831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0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5231274" y="3305657"/>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B140988D-16EA-4274-89B9-0CD2B9AB4ABF}"/>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1: </a:t>
            </a:r>
          </a:p>
          <a:p>
            <a:pPr algn="ctr"/>
            <a:r>
              <a:rPr lang="en-AU" sz="2400" dirty="0"/>
              <a:t>1 extra  island needed</a:t>
            </a:r>
          </a:p>
        </p:txBody>
      </p:sp>
      <p:sp>
        <p:nvSpPr>
          <p:cNvPr id="40" name="Title 1">
            <a:extLst>
              <a:ext uri="{FF2B5EF4-FFF2-40B4-BE49-F238E27FC236}">
                <a16:creationId xmlns:a16="http://schemas.microsoft.com/office/drawing/2014/main" id="{CD8CB1D0-FD96-4E53-9B32-04C5A92D6BFA}"/>
              </a:ext>
            </a:extLst>
          </p:cNvPr>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Tree>
    <p:extLst>
      <p:ext uri="{BB962C8B-B14F-4D97-AF65-F5344CB8AC3E}">
        <p14:creationId xmlns:p14="http://schemas.microsoft.com/office/powerpoint/2010/main" val="793405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80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7469942" y="1736574"/>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a:extLst>
              <a:ext uri="{FF2B5EF4-FFF2-40B4-BE49-F238E27FC236}">
                <a16:creationId xmlns:a16="http://schemas.microsoft.com/office/drawing/2014/main" id="{CEB868F3-FEFE-4B45-A4B2-D7EF0540981D}"/>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2: </a:t>
            </a:r>
          </a:p>
          <a:p>
            <a:pPr algn="ctr"/>
            <a:r>
              <a:rPr lang="en-AU" sz="2400" dirty="0"/>
              <a:t>1 extra  island needed</a:t>
            </a:r>
          </a:p>
        </p:txBody>
      </p:sp>
    </p:spTree>
    <p:extLst>
      <p:ext uri="{BB962C8B-B14F-4D97-AF65-F5344CB8AC3E}">
        <p14:creationId xmlns:p14="http://schemas.microsoft.com/office/powerpoint/2010/main" val="143034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7500696" y="464585"/>
            <a:ext cx="14393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Features</a:t>
            </a:r>
          </a:p>
        </p:txBody>
      </p:sp>
      <p:cxnSp>
        <p:nvCxnSpPr>
          <p:cNvPr id="7" name="Straight Arrow Connector 6"/>
          <p:cNvCxnSpPr>
            <a:stCxn id="3" idx="2"/>
          </p:cNvCxnSpPr>
          <p:nvPr/>
        </p:nvCxnSpPr>
        <p:spPr>
          <a:xfrm flipH="1">
            <a:off x="7682400" y="987805"/>
            <a:ext cx="537949" cy="9994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EAAEC9CE-8590-423E-AF4B-881F239D1AA7}"/>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0990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128" name="TextBox 127">
            <a:extLst>
              <a:ext uri="{FF2B5EF4-FFF2-40B4-BE49-F238E27FC236}">
                <a16:creationId xmlns:a16="http://schemas.microsoft.com/office/drawing/2014/main" id="{93F7CDBE-3899-404E-A22B-4CFD7D205E7E}"/>
              </a:ext>
            </a:extLst>
          </p:cNvPr>
          <p:cNvSpPr txBox="1"/>
          <p:nvPr/>
        </p:nvSpPr>
        <p:spPr>
          <a:xfrm>
            <a:off x="6572260" y="963010"/>
            <a:ext cx="1609421" cy="523220"/>
          </a:xfrm>
          <a:prstGeom prst="rect">
            <a:avLst/>
          </a:prstGeom>
          <a:noFill/>
        </p:spPr>
        <p:txBody>
          <a:bodyPr wrap="square" rtlCol="0">
            <a:spAutoFit/>
          </a:bodyPr>
          <a:lstStyle/>
          <a:p>
            <a:r>
              <a:rPr lang="en-AU" sz="2800" dirty="0"/>
              <a:t>It’s a </a:t>
            </a:r>
            <a:r>
              <a:rPr lang="en-AU" sz="2800" dirty="0" smtClean="0"/>
              <a:t>tie?</a:t>
            </a:r>
            <a:endParaRPr lang="en-AU" sz="2800" dirty="0"/>
          </a:p>
        </p:txBody>
      </p:sp>
      <p:sp>
        <p:nvSpPr>
          <p:cNvPr id="42" name="Star: 5 Points 41">
            <a:extLst>
              <a:ext uri="{FF2B5EF4-FFF2-40B4-BE49-F238E27FC236}">
                <a16:creationId xmlns:a16="http://schemas.microsoft.com/office/drawing/2014/main" id="{1FF9E74A-285D-479C-83C5-9FEC56E6A60B}"/>
              </a:ext>
            </a:extLst>
          </p:cNvPr>
          <p:cNvSpPr/>
          <p:nvPr/>
        </p:nvSpPr>
        <p:spPr>
          <a:xfrm>
            <a:off x="5312036" y="3236338"/>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Star: 5 Points 42">
            <a:extLst>
              <a:ext uri="{FF2B5EF4-FFF2-40B4-BE49-F238E27FC236}">
                <a16:creationId xmlns:a16="http://schemas.microsoft.com/office/drawing/2014/main" id="{8099E866-11C1-4ED1-A732-451F1B1DEEA3}"/>
              </a:ext>
            </a:extLst>
          </p:cNvPr>
          <p:cNvSpPr/>
          <p:nvPr/>
        </p:nvSpPr>
        <p:spPr>
          <a:xfrm>
            <a:off x="7654133" y="152298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595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525993" y="1489053"/>
            <a:ext cx="661567" cy="523220"/>
          </a:xfrm>
          <a:prstGeom prst="rect">
            <a:avLst/>
          </a:prstGeom>
          <a:noFill/>
        </p:spPr>
        <p:txBody>
          <a:bodyPr wrap="square" rtlCol="0">
            <a:spAutoFit/>
          </a:bodyPr>
          <a:lstStyle/>
          <a:p>
            <a:r>
              <a:rPr lang="en-AU" sz="2800" b="1" dirty="0"/>
              <a:t>$$</a:t>
            </a:r>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cxnSp>
        <p:nvCxnSpPr>
          <p:cNvPr id="5" name="Straight Arrow Connector 4"/>
          <p:cNvCxnSpPr/>
          <p:nvPr/>
        </p:nvCxnSpPr>
        <p:spPr>
          <a:xfrm flipV="1">
            <a:off x="6597633" y="3291474"/>
            <a:ext cx="648294" cy="26914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747164" y="3998828"/>
            <a:ext cx="26017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38" idx="3"/>
          </p:cNvCxnSpPr>
          <p:nvPr/>
        </p:nvCxnSpPr>
        <p:spPr>
          <a:xfrm flipH="1" flipV="1">
            <a:off x="6667676" y="2204609"/>
            <a:ext cx="1023078" cy="9524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708572" y="2613259"/>
            <a:ext cx="31300" cy="112395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65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525993" y="1489053"/>
            <a:ext cx="661567" cy="523220"/>
          </a:xfrm>
          <a:prstGeom prst="rect">
            <a:avLst/>
          </a:prstGeom>
          <a:noFill/>
        </p:spPr>
        <p:txBody>
          <a:bodyPr wrap="square" rtlCol="0">
            <a:spAutoFit/>
          </a:bodyPr>
          <a:lstStyle/>
          <a:p>
            <a:r>
              <a:rPr lang="en-AU" sz="2800" b="1" dirty="0"/>
              <a:t>$$</a:t>
            </a:r>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sp>
        <p:nvSpPr>
          <p:cNvPr id="47" name="Star: 5 Points 46">
            <a:extLst>
              <a:ext uri="{FF2B5EF4-FFF2-40B4-BE49-F238E27FC236}">
                <a16:creationId xmlns:a16="http://schemas.microsoft.com/office/drawing/2014/main" id="{E89C25C0-31AC-4691-BD8C-853BA8B3396B}"/>
              </a:ext>
            </a:extLst>
          </p:cNvPr>
          <p:cNvSpPr/>
          <p:nvPr/>
        </p:nvSpPr>
        <p:spPr>
          <a:xfrm>
            <a:off x="7677982" y="1582073"/>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329871" y="4056976"/>
            <a:ext cx="616528"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sp>
        <p:nvSpPr>
          <p:cNvPr id="48" name="TextBox 47"/>
          <p:cNvSpPr txBox="1"/>
          <p:nvPr/>
        </p:nvSpPr>
        <p:spPr>
          <a:xfrm>
            <a:off x="8121289" y="832899"/>
            <a:ext cx="499907"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cxnSp>
        <p:nvCxnSpPr>
          <p:cNvPr id="49" name="Straight Arrow Connector 48"/>
          <p:cNvCxnSpPr/>
          <p:nvPr/>
        </p:nvCxnSpPr>
        <p:spPr>
          <a:xfrm flipV="1">
            <a:off x="4681199" y="4262985"/>
            <a:ext cx="836061" cy="1719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371244" y="1263681"/>
            <a:ext cx="9389" cy="39792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098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E0A-3A57-404B-AA25-E4900D3B25C9}"/>
              </a:ext>
            </a:extLst>
          </p:cNvPr>
          <p:cNvSpPr>
            <a:spLocks noGrp="1"/>
          </p:cNvSpPr>
          <p:nvPr>
            <p:ph type="title"/>
          </p:nvPr>
        </p:nvSpPr>
        <p:spPr>
          <a:xfrm>
            <a:off x="457200" y="7031"/>
            <a:ext cx="8229600" cy="857250"/>
          </a:xfrm>
        </p:spPr>
        <p:txBody>
          <a:bodyPr/>
          <a:lstStyle/>
          <a:p>
            <a:r>
              <a:rPr lang="en-AU" dirty="0"/>
              <a:t>Decision support tools</a:t>
            </a:r>
          </a:p>
        </p:txBody>
      </p:sp>
      <p:pic>
        <p:nvPicPr>
          <p:cNvPr id="4" name="Picture 6">
            <a:extLst>
              <a:ext uri="{FF2B5EF4-FFF2-40B4-BE49-F238E27FC236}">
                <a16:creationId xmlns:a16="http://schemas.microsoft.com/office/drawing/2014/main" id="{115CD3FB-98B3-40C9-9974-17A14A776E3A}"/>
              </a:ext>
            </a:extLst>
          </p:cNvPr>
          <p:cNvPicPr/>
          <p:nvPr/>
        </p:nvPicPr>
        <p:blipFill>
          <a:blip r:embed="rId2"/>
          <a:stretch/>
        </p:blipFill>
        <p:spPr>
          <a:xfrm>
            <a:off x="989349" y="1275235"/>
            <a:ext cx="973411" cy="970014"/>
          </a:xfrm>
          <a:prstGeom prst="rect">
            <a:avLst/>
          </a:prstGeom>
          <a:ln>
            <a:noFill/>
          </a:ln>
        </p:spPr>
      </p:pic>
      <p:pic>
        <p:nvPicPr>
          <p:cNvPr id="5" name="Picture 2">
            <a:extLst>
              <a:ext uri="{FF2B5EF4-FFF2-40B4-BE49-F238E27FC236}">
                <a16:creationId xmlns:a16="http://schemas.microsoft.com/office/drawing/2014/main" id="{C416B607-2AFC-4462-A86C-BC1C5C9C15D7}"/>
              </a:ext>
            </a:extLst>
          </p:cNvPr>
          <p:cNvPicPr/>
          <p:nvPr/>
        </p:nvPicPr>
        <p:blipFill>
          <a:blip r:embed="rId3"/>
          <a:stretch/>
        </p:blipFill>
        <p:spPr>
          <a:xfrm>
            <a:off x="3276875" y="1280542"/>
            <a:ext cx="2818800" cy="959400"/>
          </a:xfrm>
          <a:prstGeom prst="rect">
            <a:avLst/>
          </a:prstGeom>
          <a:ln>
            <a:noFill/>
          </a:ln>
        </p:spPr>
      </p:pic>
      <p:pic>
        <p:nvPicPr>
          <p:cNvPr id="1026" name="Picture 2">
            <a:extLst>
              <a:ext uri="{FF2B5EF4-FFF2-40B4-BE49-F238E27FC236}">
                <a16:creationId xmlns:a16="http://schemas.microsoft.com/office/drawing/2014/main" id="{F765EDB3-E77D-40F5-907B-AE390B2E7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177" y="1152634"/>
            <a:ext cx="1060977" cy="121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AE0050-7BB5-4BBE-BC86-3F8F7EF84A10}"/>
              </a:ext>
            </a:extLst>
          </p:cNvPr>
          <p:cNvSpPr txBox="1"/>
          <p:nvPr/>
        </p:nvSpPr>
        <p:spPr>
          <a:xfrm>
            <a:off x="254833" y="2340965"/>
            <a:ext cx="2886542"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budget-limited problems</a:t>
            </a:r>
          </a:p>
          <a:p>
            <a:pPr marL="285750" indent="-285750">
              <a:buFont typeface="Arial" panose="020B0604020202020204" pitchFamily="34" charset="0"/>
              <a:buChar char="•"/>
            </a:pPr>
            <a:r>
              <a:rPr lang="en-AU" dirty="0"/>
              <a:t>Heuristic algorithm</a:t>
            </a:r>
          </a:p>
          <a:p>
            <a:pPr marL="285750" indent="-285750">
              <a:buFont typeface="Arial" panose="020B0604020202020204" pitchFamily="34" charset="0"/>
              <a:buChar char="•"/>
            </a:pPr>
            <a:r>
              <a:rPr lang="en-AU" dirty="0"/>
              <a:t>Trade-off curves for different species</a:t>
            </a:r>
          </a:p>
          <a:p>
            <a:pPr marL="285750" indent="-285750">
              <a:buFont typeface="Arial" panose="020B0604020202020204" pitchFamily="34" charset="0"/>
              <a:buChar char="•"/>
            </a:pPr>
            <a:r>
              <a:rPr lang="en-AU" dirty="0"/>
              <a:t>Lots of built-in ways to handle connectivity</a:t>
            </a:r>
          </a:p>
          <a:p>
            <a:pPr marL="285750" indent="-285750">
              <a:buFont typeface="Arial" panose="020B0604020202020204" pitchFamily="34" charset="0"/>
              <a:buChar char="•"/>
            </a:pPr>
            <a:r>
              <a:rPr lang="en-AU" dirty="0"/>
              <a:t>www.github.com/cbig/zonation-core/releases</a:t>
            </a:r>
          </a:p>
        </p:txBody>
      </p:sp>
      <p:sp>
        <p:nvSpPr>
          <p:cNvPr id="8" name="TextBox 7">
            <a:extLst>
              <a:ext uri="{FF2B5EF4-FFF2-40B4-BE49-F238E27FC236}">
                <a16:creationId xmlns:a16="http://schemas.microsoft.com/office/drawing/2014/main" id="{821646A0-7913-46BA-9AB2-DCFD7849AB82}"/>
              </a:ext>
            </a:extLst>
          </p:cNvPr>
          <p:cNvSpPr txBox="1"/>
          <p:nvPr/>
        </p:nvSpPr>
        <p:spPr>
          <a:xfrm>
            <a:off x="3193058" y="2340964"/>
            <a:ext cx="2986435"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a:t>
            </a:r>
            <a:r>
              <a:rPr lang="en-AU" dirty="0" smtClean="0"/>
              <a:t>suited for </a:t>
            </a:r>
            <a:r>
              <a:rPr lang="en-AU" dirty="0"/>
              <a:t>minimum set problems</a:t>
            </a:r>
          </a:p>
          <a:p>
            <a:pPr marL="285750" indent="-285750">
              <a:buFont typeface="Arial" panose="020B0604020202020204" pitchFamily="34" charset="0"/>
              <a:buChar char="•"/>
            </a:pPr>
            <a:r>
              <a:rPr lang="en-AU" dirty="0"/>
              <a:t>Simulated annealing algorithm</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Generates portfolios of solutions</a:t>
            </a:r>
          </a:p>
          <a:p>
            <a:pPr marL="285750" indent="-285750">
              <a:buFont typeface="Arial" panose="020B0604020202020204" pitchFamily="34" charset="0"/>
              <a:buChar char="•"/>
            </a:pPr>
            <a:r>
              <a:rPr lang="en-AU" dirty="0"/>
              <a:t>www.marxansolutions.org</a:t>
            </a:r>
          </a:p>
        </p:txBody>
      </p:sp>
      <p:sp>
        <p:nvSpPr>
          <p:cNvPr id="9" name="TextBox 8">
            <a:extLst>
              <a:ext uri="{FF2B5EF4-FFF2-40B4-BE49-F238E27FC236}">
                <a16:creationId xmlns:a16="http://schemas.microsoft.com/office/drawing/2014/main" id="{3E76FD63-A38E-4821-B8F0-976344CAD6E0}"/>
              </a:ext>
            </a:extLst>
          </p:cNvPr>
          <p:cNvSpPr txBox="1"/>
          <p:nvPr/>
        </p:nvSpPr>
        <p:spPr>
          <a:xfrm>
            <a:off x="6292091" y="2340965"/>
            <a:ext cx="2675744" cy="2308324"/>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both problem types</a:t>
            </a:r>
          </a:p>
          <a:p>
            <a:pPr marL="285750" indent="-285750">
              <a:buFont typeface="Arial" panose="020B0604020202020204" pitchFamily="34" charset="0"/>
              <a:buChar char="•"/>
            </a:pPr>
            <a:r>
              <a:rPr lang="en-AU" dirty="0"/>
              <a:t>Exact algorithms</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Extremely customizable</a:t>
            </a:r>
          </a:p>
          <a:p>
            <a:pPr marL="285750" indent="-285750">
              <a:buFont typeface="Arial" panose="020B0604020202020204" pitchFamily="34" charset="0"/>
              <a:buChar char="•"/>
            </a:pPr>
            <a:r>
              <a:rPr lang="en-AU" dirty="0"/>
              <a:t>R package</a:t>
            </a:r>
          </a:p>
          <a:p>
            <a:pPr marL="285750" indent="-285750">
              <a:buFont typeface="Arial" panose="020B0604020202020204" pitchFamily="34" charset="0"/>
              <a:buChar char="•"/>
            </a:pPr>
            <a:r>
              <a:rPr lang="en-AU" dirty="0"/>
              <a:t>www.prioritizr.net</a:t>
            </a:r>
          </a:p>
        </p:txBody>
      </p:sp>
      <p:sp>
        <p:nvSpPr>
          <p:cNvPr id="7" name="TextBox 6">
            <a:extLst>
              <a:ext uri="{FF2B5EF4-FFF2-40B4-BE49-F238E27FC236}">
                <a16:creationId xmlns:a16="http://schemas.microsoft.com/office/drawing/2014/main" id="{DFBDE739-F399-46DA-9F47-40B04DC81027}"/>
              </a:ext>
            </a:extLst>
          </p:cNvPr>
          <p:cNvSpPr txBox="1"/>
          <p:nvPr/>
        </p:nvSpPr>
        <p:spPr>
          <a:xfrm>
            <a:off x="944380" y="776479"/>
            <a:ext cx="1018381" cy="376154"/>
          </a:xfrm>
          <a:prstGeom prst="rect">
            <a:avLst/>
          </a:prstGeom>
          <a:noFill/>
        </p:spPr>
        <p:txBody>
          <a:bodyPr wrap="square" rtlCol="0">
            <a:spAutoFit/>
          </a:bodyPr>
          <a:lstStyle/>
          <a:p>
            <a:r>
              <a:rPr lang="en-AU" dirty="0"/>
              <a:t>Zonation</a:t>
            </a:r>
          </a:p>
        </p:txBody>
      </p:sp>
      <p:sp>
        <p:nvSpPr>
          <p:cNvPr id="11" name="TextBox 10">
            <a:extLst>
              <a:ext uri="{FF2B5EF4-FFF2-40B4-BE49-F238E27FC236}">
                <a16:creationId xmlns:a16="http://schemas.microsoft.com/office/drawing/2014/main" id="{0159FD64-9A4A-41E5-BB8B-E07837E08DDE}"/>
              </a:ext>
            </a:extLst>
          </p:cNvPr>
          <p:cNvSpPr txBox="1"/>
          <p:nvPr/>
        </p:nvSpPr>
        <p:spPr>
          <a:xfrm>
            <a:off x="7120773" y="776479"/>
            <a:ext cx="1018381" cy="376154"/>
          </a:xfrm>
          <a:prstGeom prst="rect">
            <a:avLst/>
          </a:prstGeom>
          <a:noFill/>
        </p:spPr>
        <p:txBody>
          <a:bodyPr wrap="square" rtlCol="0">
            <a:spAutoFit/>
          </a:bodyPr>
          <a:lstStyle/>
          <a:p>
            <a:r>
              <a:rPr lang="en-AU" dirty="0" err="1"/>
              <a:t>Prioritizr</a:t>
            </a:r>
            <a:endParaRPr lang="en-AU" dirty="0"/>
          </a:p>
        </p:txBody>
      </p:sp>
      <p:sp>
        <p:nvSpPr>
          <p:cNvPr id="12" name="TextBox 11">
            <a:extLst>
              <a:ext uri="{FF2B5EF4-FFF2-40B4-BE49-F238E27FC236}">
                <a16:creationId xmlns:a16="http://schemas.microsoft.com/office/drawing/2014/main" id="{31E7FC8A-C452-4B24-AD62-BFEEDCDDB2DF}"/>
              </a:ext>
            </a:extLst>
          </p:cNvPr>
          <p:cNvSpPr txBox="1"/>
          <p:nvPr/>
        </p:nvSpPr>
        <p:spPr>
          <a:xfrm>
            <a:off x="4222055" y="776479"/>
            <a:ext cx="928440" cy="369332"/>
          </a:xfrm>
          <a:prstGeom prst="rect">
            <a:avLst/>
          </a:prstGeom>
          <a:noFill/>
        </p:spPr>
        <p:txBody>
          <a:bodyPr wrap="square" rtlCol="0">
            <a:spAutoFit/>
          </a:bodyPr>
          <a:lstStyle/>
          <a:p>
            <a:r>
              <a:rPr lang="en-AU" dirty="0" err="1"/>
              <a:t>Marxan</a:t>
            </a:r>
            <a:endParaRPr lang="en-AU" dirty="0"/>
          </a:p>
        </p:txBody>
      </p:sp>
    </p:spTree>
    <p:extLst>
      <p:ext uri="{BB962C8B-B14F-4D97-AF65-F5344CB8AC3E}">
        <p14:creationId xmlns:p14="http://schemas.microsoft.com/office/powerpoint/2010/main" val="3979045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CustomShape 1"/>
          <p:cNvSpPr/>
          <p:nvPr/>
        </p:nvSpPr>
        <p:spPr>
          <a:xfrm rot="16200000">
            <a:off x="-369720" y="1759680"/>
            <a:ext cx="121716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pic>
        <p:nvPicPr>
          <p:cNvPr id="503" name="Picture 6"/>
          <p:cNvPicPr/>
          <p:nvPr/>
        </p:nvPicPr>
        <p:blipFill>
          <a:blip r:embed="rId2"/>
          <a:stretch/>
        </p:blipFill>
        <p:spPr>
          <a:xfrm>
            <a:off x="1135800" y="4040640"/>
            <a:ext cx="928440" cy="925200"/>
          </a:xfrm>
          <a:prstGeom prst="rect">
            <a:avLst/>
          </a:prstGeom>
          <a:ln>
            <a:noFill/>
          </a:ln>
        </p:spPr>
      </p:pic>
      <p:sp>
        <p:nvSpPr>
          <p:cNvPr id="504" name="CustomShape 2"/>
          <p:cNvSpPr/>
          <p:nvPr/>
        </p:nvSpPr>
        <p:spPr>
          <a:xfrm>
            <a:off x="811440" y="-1440"/>
            <a:ext cx="157716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05" name="CustomShape 3"/>
          <p:cNvSpPr/>
          <p:nvPr/>
        </p:nvSpPr>
        <p:spPr>
          <a:xfrm flipV="1">
            <a:off x="850680" y="208404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06" name="Line 4"/>
          <p:cNvSpPr/>
          <p:nvPr/>
        </p:nvSpPr>
        <p:spPr>
          <a:xfrm>
            <a:off x="53136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7" name="Line 5"/>
          <p:cNvSpPr/>
          <p:nvPr/>
        </p:nvSpPr>
        <p:spPr>
          <a:xfrm>
            <a:off x="53136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8" name="CustomShape 6"/>
          <p:cNvSpPr/>
          <p:nvPr/>
        </p:nvSpPr>
        <p:spPr>
          <a:xfrm>
            <a:off x="83484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09" name="Line 7"/>
          <p:cNvSpPr/>
          <p:nvPr/>
        </p:nvSpPr>
        <p:spPr>
          <a:xfrm flipH="1">
            <a:off x="1299960" y="1864440"/>
            <a:ext cx="11520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0" name="CustomShape 8"/>
          <p:cNvSpPr/>
          <p:nvPr/>
        </p:nvSpPr>
        <p:spPr>
          <a:xfrm rot="6408000">
            <a:off x="1349640" y="188352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11" name="CustomShape 9"/>
          <p:cNvSpPr/>
          <p:nvPr/>
        </p:nvSpPr>
        <p:spPr>
          <a:xfrm>
            <a:off x="60948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12" name="CustomShape 10"/>
          <p:cNvSpPr/>
          <p:nvPr/>
        </p:nvSpPr>
        <p:spPr>
          <a:xfrm>
            <a:off x="62820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pic>
        <p:nvPicPr>
          <p:cNvPr id="513" name="Picture 2"/>
          <p:cNvPicPr/>
          <p:nvPr/>
        </p:nvPicPr>
        <p:blipFill>
          <a:blip r:embed="rId3"/>
          <a:stretch/>
        </p:blipFill>
        <p:spPr>
          <a:xfrm>
            <a:off x="3200400" y="4042080"/>
            <a:ext cx="2818800" cy="959400"/>
          </a:xfrm>
          <a:prstGeom prst="rect">
            <a:avLst/>
          </a:prstGeom>
          <a:ln>
            <a:noFill/>
          </a:ln>
        </p:spPr>
      </p:pic>
      <p:sp>
        <p:nvSpPr>
          <p:cNvPr id="514" name="CustomShape 11"/>
          <p:cNvSpPr/>
          <p:nvPr/>
        </p:nvSpPr>
        <p:spPr>
          <a:xfrm>
            <a:off x="3466440" y="-1440"/>
            <a:ext cx="228708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Meta-heuristic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15" name="CustomShape 12"/>
          <p:cNvSpPr/>
          <p:nvPr/>
        </p:nvSpPr>
        <p:spPr>
          <a:xfrm>
            <a:off x="384480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16" name="Line 13"/>
          <p:cNvSpPr/>
          <p:nvPr/>
        </p:nvSpPr>
        <p:spPr>
          <a:xfrm>
            <a:off x="354132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7" name="Line 14"/>
          <p:cNvSpPr/>
          <p:nvPr/>
        </p:nvSpPr>
        <p:spPr>
          <a:xfrm>
            <a:off x="354132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8" name="Line 15"/>
          <p:cNvSpPr/>
          <p:nvPr/>
        </p:nvSpPr>
        <p:spPr>
          <a:xfrm flipH="1">
            <a:off x="5004000" y="1482840"/>
            <a:ext cx="11556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9" name="CustomShape 16"/>
          <p:cNvSpPr/>
          <p:nvPr/>
        </p:nvSpPr>
        <p:spPr>
          <a:xfrm rot="6408000">
            <a:off x="5053680" y="150192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20" name="CustomShape 17"/>
          <p:cNvSpPr/>
          <p:nvPr/>
        </p:nvSpPr>
        <p:spPr>
          <a:xfrm>
            <a:off x="361944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21" name="CustomShape 18"/>
          <p:cNvSpPr/>
          <p:nvPr/>
        </p:nvSpPr>
        <p:spPr>
          <a:xfrm>
            <a:off x="363816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22" name="CustomShape 19"/>
          <p:cNvSpPr/>
          <p:nvPr/>
        </p:nvSpPr>
        <p:spPr>
          <a:xfrm>
            <a:off x="4425120" y="2094840"/>
            <a:ext cx="276480" cy="2487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3" name="CustomShape 20"/>
          <p:cNvSpPr/>
          <p:nvPr/>
        </p:nvSpPr>
        <p:spPr>
          <a:xfrm flipV="1">
            <a:off x="4801320" y="1892880"/>
            <a:ext cx="80280" cy="40212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4" name="CustomShape 21"/>
          <p:cNvSpPr/>
          <p:nvPr/>
        </p:nvSpPr>
        <p:spPr>
          <a:xfrm flipV="1">
            <a:off x="3871440" y="206208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grpSp>
        <p:nvGrpSpPr>
          <p:cNvPr id="2" name="Group 1">
            <a:extLst>
              <a:ext uri="{FF2B5EF4-FFF2-40B4-BE49-F238E27FC236}">
                <a16:creationId xmlns:a16="http://schemas.microsoft.com/office/drawing/2014/main" id="{35E4A5BC-6D66-415A-B0AD-F10B1B0E035F}"/>
              </a:ext>
            </a:extLst>
          </p:cNvPr>
          <p:cNvGrpSpPr/>
          <p:nvPr/>
        </p:nvGrpSpPr>
        <p:grpSpPr>
          <a:xfrm>
            <a:off x="7813625" y="4085640"/>
            <a:ext cx="1225967" cy="959400"/>
            <a:chOff x="6871320" y="4100940"/>
            <a:chExt cx="1225967" cy="959400"/>
          </a:xfrm>
        </p:grpSpPr>
        <p:sp>
          <p:nvSpPr>
            <p:cNvPr id="525" name="CustomShape 22"/>
            <p:cNvSpPr/>
            <p:nvPr/>
          </p:nvSpPr>
          <p:spPr>
            <a:xfrm>
              <a:off x="6874007" y="4100940"/>
              <a:ext cx="1223280" cy="9594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527" name="Picture 8"/>
            <p:cNvPicPr/>
            <p:nvPr/>
          </p:nvPicPr>
          <p:blipFill rotWithShape="1">
            <a:blip r:embed="rId4"/>
            <a:srcRect t="25951" b="24004"/>
            <a:stretch/>
          </p:blipFill>
          <p:spPr>
            <a:xfrm>
              <a:off x="6871320" y="4153405"/>
              <a:ext cx="1223280" cy="359965"/>
            </a:xfrm>
            <a:prstGeom prst="rect">
              <a:avLst/>
            </a:prstGeom>
            <a:ln>
              <a:noFill/>
            </a:ln>
          </p:spPr>
        </p:pic>
        <p:pic>
          <p:nvPicPr>
            <p:cNvPr id="528" name="Picture 10"/>
            <p:cNvPicPr/>
            <p:nvPr/>
          </p:nvPicPr>
          <p:blipFill rotWithShape="1">
            <a:blip r:embed="rId5"/>
            <a:srcRect l="18120" r="13742" b="12233"/>
            <a:stretch/>
          </p:blipFill>
          <p:spPr>
            <a:xfrm>
              <a:off x="6967393" y="4545147"/>
              <a:ext cx="435894" cy="448982"/>
            </a:xfrm>
            <a:prstGeom prst="rect">
              <a:avLst/>
            </a:prstGeom>
            <a:ln>
              <a:noFill/>
            </a:ln>
          </p:spPr>
        </p:pic>
        <p:pic>
          <p:nvPicPr>
            <p:cNvPr id="529" name="Picture 12"/>
            <p:cNvPicPr/>
            <p:nvPr/>
          </p:nvPicPr>
          <p:blipFill>
            <a:blip r:embed="rId6"/>
            <a:stretch/>
          </p:blipFill>
          <p:spPr>
            <a:xfrm>
              <a:off x="7525853" y="4504824"/>
              <a:ext cx="523800" cy="523800"/>
            </a:xfrm>
            <a:prstGeom prst="rect">
              <a:avLst/>
            </a:prstGeom>
            <a:ln>
              <a:noFill/>
            </a:ln>
          </p:spPr>
        </p:pic>
      </p:grpSp>
      <p:sp>
        <p:nvSpPr>
          <p:cNvPr id="530" name="CustomShape 24"/>
          <p:cNvSpPr/>
          <p:nvPr/>
        </p:nvSpPr>
        <p:spPr>
          <a:xfrm>
            <a:off x="6616080" y="-63000"/>
            <a:ext cx="2007000" cy="1076760"/>
          </a:xfrm>
          <a:prstGeom prst="rect">
            <a:avLst/>
          </a:prstGeom>
          <a:noFill/>
          <a:ln>
            <a:noFill/>
          </a:ln>
        </p:spPr>
        <p:style>
          <a:lnRef idx="0">
            <a:scrgbClr r="0" g="0" b="0"/>
          </a:lnRef>
          <a:fillRef idx="0">
            <a:scrgbClr r="0" g="0" b="0"/>
          </a:fillRef>
          <a:effectRef idx="0">
            <a:scrgbClr r="0" g="0" b="0"/>
          </a:effectRef>
          <a:fontRef idx="minor"/>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Exact </a:t>
            </a:r>
            <a:endParaRPr kumimoji="0" lang="en-US" sz="44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44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31" name="Line 25"/>
          <p:cNvSpPr/>
          <p:nvPr/>
        </p:nvSpPr>
        <p:spPr>
          <a:xfrm>
            <a:off x="655128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2" name="Line 26"/>
          <p:cNvSpPr/>
          <p:nvPr/>
        </p:nvSpPr>
        <p:spPr>
          <a:xfrm>
            <a:off x="655128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3" name="CustomShape 27"/>
          <p:cNvSpPr/>
          <p:nvPr/>
        </p:nvSpPr>
        <p:spPr>
          <a:xfrm>
            <a:off x="685476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34" name="Line 28"/>
          <p:cNvSpPr/>
          <p:nvPr/>
        </p:nvSpPr>
        <p:spPr>
          <a:xfrm flipH="1">
            <a:off x="8390880" y="1150920"/>
            <a:ext cx="115200" cy="38232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35" name="CustomShape 29"/>
          <p:cNvSpPr/>
          <p:nvPr/>
        </p:nvSpPr>
        <p:spPr>
          <a:xfrm rot="6408000">
            <a:off x="8440560" y="117000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36" name="CustomShape 30"/>
          <p:cNvSpPr/>
          <p:nvPr/>
        </p:nvSpPr>
        <p:spPr>
          <a:xfrm>
            <a:off x="662940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37" name="CustomShape 31"/>
          <p:cNvSpPr/>
          <p:nvPr/>
        </p:nvSpPr>
        <p:spPr>
          <a:xfrm>
            <a:off x="664812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38" name="CustomShape 32"/>
          <p:cNvSpPr/>
          <p:nvPr/>
        </p:nvSpPr>
        <p:spPr>
          <a:xfrm flipV="1">
            <a:off x="6871320" y="2120040"/>
            <a:ext cx="406800" cy="19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39" name="CustomShape 33"/>
          <p:cNvSpPr/>
          <p:nvPr/>
        </p:nvSpPr>
        <p:spPr>
          <a:xfrm flipV="1">
            <a:off x="7456320" y="1862280"/>
            <a:ext cx="437040" cy="30168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0" name="CustomShape 34"/>
          <p:cNvSpPr/>
          <p:nvPr/>
        </p:nvSpPr>
        <p:spPr>
          <a:xfrm flipV="1">
            <a:off x="7986240" y="1612440"/>
            <a:ext cx="286200" cy="1929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1" name="CustomShape 35"/>
          <p:cNvSpPr/>
          <p:nvPr/>
        </p:nvSpPr>
        <p:spPr>
          <a:xfrm>
            <a:off x="6150960" y="927000"/>
            <a:ext cx="2629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00"/>
                </a:solidFill>
                <a:effectLst/>
                <a:uLnTx/>
                <a:uFill>
                  <a:solidFill>
                    <a:srgbClr val="FFFFFF"/>
                  </a:solidFill>
                </a:uFill>
                <a:latin typeface="Calibri"/>
              </a:rPr>
              <a:t>Estimate of best 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42" name="Line 36"/>
          <p:cNvSpPr/>
          <p:nvPr/>
        </p:nvSpPr>
        <p:spPr>
          <a:xfrm>
            <a:off x="6633000" y="1487880"/>
            <a:ext cx="2085480" cy="360"/>
          </a:xfrm>
          <a:prstGeom prst="line">
            <a:avLst/>
          </a:prstGeom>
          <a:ln w="38160">
            <a:solidFill>
              <a:srgbClr val="FFFF00"/>
            </a:solidFill>
            <a:custDash>
              <a:ds d="400000" sp="300000"/>
            </a:custDash>
            <a:round/>
          </a:ln>
        </p:spPr>
        <p:style>
          <a:lnRef idx="1">
            <a:schemeClr val="accent1"/>
          </a:lnRef>
          <a:fillRef idx="0">
            <a:schemeClr val="accent1"/>
          </a:fillRef>
          <a:effectRef idx="0">
            <a:schemeClr val="accent1"/>
          </a:effectRef>
          <a:fontRef idx="minor"/>
        </p:style>
      </p:sp>
      <p:sp>
        <p:nvSpPr>
          <p:cNvPr id="543" name="CustomShape 37"/>
          <p:cNvSpPr/>
          <p:nvPr/>
        </p:nvSpPr>
        <p:spPr>
          <a:xfrm>
            <a:off x="6872760" y="1290960"/>
            <a:ext cx="1258200" cy="111960"/>
          </a:xfrm>
          <a:prstGeom prst="downArrow">
            <a:avLst>
              <a:gd name="adj1" fmla="val 50000"/>
              <a:gd name="adj2" fmla="val 50000"/>
            </a:avLst>
          </a:prstGeom>
          <a:solidFill>
            <a:srgbClr val="FFFF00"/>
          </a:solidFill>
          <a:ln>
            <a:solidFill>
              <a:srgbClr val="FFFF00"/>
            </a:solidFill>
            <a:round/>
          </a:ln>
        </p:spPr>
        <p:style>
          <a:lnRef idx="2">
            <a:schemeClr val="accent1">
              <a:shade val="50000"/>
            </a:schemeClr>
          </a:lnRef>
          <a:fillRef idx="1">
            <a:schemeClr val="accent1"/>
          </a:fillRef>
          <a:effectRef idx="0">
            <a:schemeClr val="accent1"/>
          </a:effectRef>
          <a:fontRef idx="minor"/>
        </p:style>
      </p:sp>
      <p:pic>
        <p:nvPicPr>
          <p:cNvPr id="44" name="Picture 2">
            <a:extLst>
              <a:ext uri="{FF2B5EF4-FFF2-40B4-BE49-F238E27FC236}">
                <a16:creationId xmlns:a16="http://schemas.microsoft.com/office/drawing/2014/main" id="{95C6CEF8-E409-417D-9C44-19A72013C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8603" y="3869640"/>
            <a:ext cx="1060977" cy="1215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169D-A141-4732-AB17-FB03CF066F01}"/>
              </a:ext>
            </a:extLst>
          </p:cNvPr>
          <p:cNvSpPr>
            <a:spLocks noGrp="1"/>
          </p:cNvSpPr>
          <p:nvPr>
            <p:ph type="title"/>
          </p:nvPr>
        </p:nvSpPr>
        <p:spPr>
          <a:xfrm>
            <a:off x="457200" y="1650314"/>
            <a:ext cx="8229600" cy="1432321"/>
          </a:xfrm>
        </p:spPr>
        <p:txBody>
          <a:bodyPr>
            <a:noAutofit/>
          </a:bodyPr>
          <a:lstStyle/>
          <a:p>
            <a:r>
              <a:rPr lang="en-AU" sz="4800" dirty="0" smtClean="0"/>
              <a:t>So, what research have I done on reserve selection?</a:t>
            </a:r>
            <a:endParaRPr lang="en-AU" sz="4800" dirty="0"/>
          </a:p>
        </p:txBody>
      </p:sp>
      <p:sp>
        <p:nvSpPr>
          <p:cNvPr id="4" name="TextBox 3">
            <a:extLst>
              <a:ext uri="{FF2B5EF4-FFF2-40B4-BE49-F238E27FC236}">
                <a16:creationId xmlns:a16="http://schemas.microsoft.com/office/drawing/2014/main" id="{89F198CB-71E1-4A64-9C02-BD4A86B040BD}"/>
              </a:ext>
            </a:extLst>
          </p:cNvPr>
          <p:cNvSpPr txBox="1"/>
          <p:nvPr/>
        </p:nvSpPr>
        <p:spPr>
          <a:xfrm>
            <a:off x="3111500" y="4724400"/>
            <a:ext cx="6032500" cy="369332"/>
          </a:xfrm>
          <a:prstGeom prst="rect">
            <a:avLst/>
          </a:prstGeom>
          <a:noFill/>
        </p:spPr>
        <p:txBody>
          <a:bodyPr wrap="square" rtlCol="0">
            <a:spAutoFit/>
          </a:bodyPr>
          <a:lstStyle/>
          <a:p>
            <a:r>
              <a:rPr lang="en-AU" dirty="0"/>
              <a:t>Hanson et al. (2020) Nature, DOI:10.1038/s41586-020-2138-7</a:t>
            </a:r>
          </a:p>
        </p:txBody>
      </p:sp>
    </p:spTree>
    <p:extLst>
      <p:ext uri="{BB962C8B-B14F-4D97-AF65-F5344CB8AC3E}">
        <p14:creationId xmlns:p14="http://schemas.microsoft.com/office/powerpoint/2010/main" val="2772978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normAutofit/>
          </a:bodyPr>
          <a:lstStyle/>
          <a:p>
            <a:r>
              <a:rPr lang="en-AU" dirty="0" smtClean="0"/>
              <a:t>Remember the 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90723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4153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p:cNvSpPr txBox="1"/>
          <p:nvPr/>
        </p:nvSpPr>
        <p:spPr>
          <a:xfrm>
            <a:off x="7550501" y="170264"/>
            <a:ext cx="1523174"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Planning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units</a:t>
            </a:r>
          </a:p>
        </p:txBody>
      </p:sp>
      <p:cxnSp>
        <p:nvCxnSpPr>
          <p:cNvPr id="57" name="Straight Arrow Connector 56"/>
          <p:cNvCxnSpPr>
            <a:cxnSpLocks/>
            <a:stCxn id="55" idx="2"/>
          </p:cNvCxnSpPr>
          <p:nvPr/>
        </p:nvCxnSpPr>
        <p:spPr>
          <a:xfrm flipH="1">
            <a:off x="7805034" y="1124371"/>
            <a:ext cx="507054" cy="5111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4FB5C14-C12F-40A7-91E0-546DBDD7EF66}"/>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519386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Species data</a:t>
            </a:r>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a:t>9,670 bird,  5,070 mammal, 5,197 amphibian species</a:t>
            </a:r>
          </a:p>
          <a:p>
            <a:endParaRPr lang="en-AU" dirty="0"/>
          </a:p>
          <a:p>
            <a:r>
              <a:rPr lang="en-AU" dirty="0"/>
              <a:t>5 × 5 km maps delineating suitable habitat</a:t>
            </a:r>
          </a:p>
          <a:p>
            <a:pPr marL="0" indent="0">
              <a:buNone/>
            </a:pPr>
            <a:endParaRPr lang="en-AU" dirty="0"/>
          </a:p>
          <a:p>
            <a:r>
              <a:rPr lang="en-AU" dirty="0"/>
              <a:t>Split each species’ distribution into 10 “environmental” partitions</a:t>
            </a:r>
          </a:p>
          <a:p>
            <a:endParaRPr lang="en-AU" dirty="0"/>
          </a:p>
          <a:p>
            <a:r>
              <a:rPr lang="en-AU" dirty="0"/>
              <a:t>Habitat targets set following standard approaches</a:t>
            </a:r>
          </a:p>
          <a:p>
            <a:endParaRPr lang="en-AU" dirty="0"/>
          </a:p>
          <a:p>
            <a:endParaRPr lang="en-AU" dirty="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08429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Italian Agile Frog</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205739" y="53579"/>
            <a:ext cx="8767671" cy="857250"/>
          </a:xfrm>
        </p:spPr>
        <p:txBody>
          <a:bodyPr>
            <a:normAutofit fontScale="90000"/>
          </a:bodyPr>
          <a:lstStyle/>
          <a:p>
            <a:r>
              <a:rPr lang="en-AU" sz="3600" dirty="0">
                <a:latin typeface="Arial" panose="020B0604020202020204" pitchFamily="34" charset="0"/>
                <a:cs typeface="Arial" panose="020B0604020202020204" pitchFamily="34" charset="0"/>
              </a:rPr>
              <a:t>How good is the existing protected system?</a:t>
            </a:r>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18,688 (94%) species are not adequately represented in reserves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8,921 (45%)  species do not have a single partition  adequately 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Of these 8,921 species, 2,266 species are globally imperilled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142842" y="1075398"/>
            <a:ext cx="16642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Amphibians</a:t>
            </a:r>
          </a:p>
        </p:txBody>
      </p:sp>
      <p:sp>
        <p:nvSpPr>
          <p:cNvPr id="12" name="TextBox 11"/>
          <p:cNvSpPr txBox="1"/>
          <p:nvPr/>
        </p:nvSpPr>
        <p:spPr>
          <a:xfrm>
            <a:off x="8024757" y="2161830"/>
            <a:ext cx="807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Birds</a:t>
            </a:r>
          </a:p>
        </p:txBody>
      </p:sp>
      <p:sp>
        <p:nvSpPr>
          <p:cNvPr id="13" name="TextBox 12"/>
          <p:cNvSpPr txBox="1"/>
          <p:nvPr/>
        </p:nvSpPr>
        <p:spPr>
          <a:xfrm>
            <a:off x="7445102" y="3318256"/>
            <a:ext cx="14237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Mammals</a:t>
            </a:r>
          </a:p>
        </p:txBody>
      </p:sp>
    </p:spTree>
    <p:extLst>
      <p:ext uri="{BB962C8B-B14F-4D97-AF65-F5344CB8AC3E}">
        <p14:creationId xmlns:p14="http://schemas.microsoft.com/office/powerpoint/2010/main" val="3692170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Giant Panda</a:t>
            </a:r>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 name="TextBox 11"/>
          <p:cNvSpPr txBox="1"/>
          <p:nvPr/>
        </p:nvSpPr>
        <p:spPr>
          <a:xfrm>
            <a:off x="5700790" y="2814320"/>
            <a:ext cx="2986010"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Local </a:t>
            </a:r>
            <a:r>
              <a:rPr kumimoji="0" lang="en-AU" sz="3200" b="0" i="0" u="none" strike="noStrike" kern="1200" cap="none" spc="0" normalizeH="0" baseline="0" noProof="0" dirty="0">
                <a:ln>
                  <a:noFill/>
                </a:ln>
                <a:solidFill>
                  <a:srgbClr val="FFFF00"/>
                </a:solidFill>
                <a:effectLst/>
                <a:uLnTx/>
                <a:uFillTx/>
                <a:latin typeface="Calibri"/>
                <a:ea typeface="+mn-ea"/>
                <a:cs typeface="+mn-cs"/>
              </a:rPr>
              <a:t>adaptations</a:t>
            </a:r>
            <a:endParaRPr kumimoji="0" lang="en-AU" sz="2800" b="0" i="0" u="none" strike="noStrike" kern="1200" cap="none" spc="0" normalizeH="0" baseline="0" noProof="0" dirty="0">
              <a:ln>
                <a:noFill/>
              </a:ln>
              <a:solidFill>
                <a:srgbClr val="FFFF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in immune system</a:t>
            </a:r>
          </a:p>
        </p:txBody>
      </p:sp>
    </p:spTree>
    <p:extLst>
      <p:ext uri="{BB962C8B-B14F-4D97-AF65-F5344CB8AC3E}">
        <p14:creationId xmlns:p14="http://schemas.microsoft.com/office/powerpoint/2010/main" val="3733019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fontScale="90000"/>
          </a:bodyPr>
          <a:lstStyle/>
          <a:p>
            <a:r>
              <a:rPr lang="en-AU" dirty="0">
                <a:latin typeface="Arial" panose="020B0604020202020204" pitchFamily="34" charset="0"/>
                <a:cs typeface="Arial" panose="020B0604020202020204" pitchFamily="34" charset="0"/>
              </a:rPr>
              <a:t>Prioritization for realized niches</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99060" y="837219"/>
            <a:ext cx="4010223"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35.9 % of the Earth’s land needed to complement existing protected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Biodiversity hotspots are critically important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Conservation efforts needed across the planet</a:t>
            </a:r>
          </a:p>
        </p:txBody>
      </p:sp>
    </p:spTree>
    <p:extLst>
      <p:ext uri="{BB962C8B-B14F-4D97-AF65-F5344CB8AC3E}">
        <p14:creationId xmlns:p14="http://schemas.microsoft.com/office/powerpoint/2010/main" val="4007936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30" y="-7874"/>
            <a:ext cx="8587740" cy="857250"/>
          </a:xfrm>
        </p:spPr>
        <p:txBody>
          <a:bodyPr>
            <a:normAutofit fontScale="90000"/>
          </a:bodyPr>
          <a:lstStyle/>
          <a:p>
            <a:r>
              <a:rPr lang="en-AU" dirty="0">
                <a:latin typeface="Arial" panose="020B0604020202020204" pitchFamily="34" charset="0"/>
                <a:cs typeface="Arial" panose="020B0604020202020204" pitchFamily="34" charset="0"/>
              </a:rPr>
              <a:t>What if we ignore species niches?</a:t>
            </a:r>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Only 3.7% less of the Earth’s land than prioritization which considers niches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Fails to adequately represent 7,989 (40%) species</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078" y="97986"/>
            <a:ext cx="8571322" cy="943414"/>
          </a:xfrm>
        </p:spPr>
        <p:txBody>
          <a:bodyPr>
            <a:noAutofit/>
          </a:bodyPr>
          <a:lstStyle/>
          <a:p>
            <a:r>
              <a:rPr lang="en-AU" sz="4000" dirty="0">
                <a:latin typeface="Arial" panose="020B0604020202020204" pitchFamily="34" charset="0"/>
                <a:cs typeface="Arial" panose="020B0604020202020204" pitchFamily="34" charset="0"/>
              </a:rPr>
              <a:t>Conservation of realized niches</a:t>
            </a:r>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a:t>Current protected area system is insufficient</a:t>
            </a:r>
          </a:p>
          <a:p>
            <a:endParaRPr lang="en-AU" dirty="0"/>
          </a:p>
          <a:p>
            <a:r>
              <a:rPr lang="en-AU" dirty="0"/>
              <a:t>More protected areas are needed to fill the gaps</a:t>
            </a:r>
          </a:p>
          <a:p>
            <a:endParaRPr lang="en-AU" dirty="0"/>
          </a:p>
          <a:p>
            <a:r>
              <a:rPr lang="en-AU" dirty="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2C9A52E-3548-4D41-899F-07B2250E9175}"/>
              </a:ext>
            </a:extLst>
          </p:cNvPr>
          <p:cNvSpPr>
            <a:spLocks noGrp="1"/>
          </p:cNvSpPr>
          <p:nvPr>
            <p:ph type="title"/>
          </p:nvPr>
        </p:nvSpPr>
        <p:spPr>
          <a:xfrm>
            <a:off x="-370391" y="161687"/>
            <a:ext cx="3115198" cy="857250"/>
          </a:xfrm>
        </p:spPr>
        <p:txBody>
          <a:bodyPr>
            <a:normAutofit/>
          </a:bodyPr>
          <a:lstStyle/>
          <a:p>
            <a:r>
              <a:rPr lang="en-AU" sz="2800" dirty="0">
                <a:solidFill>
                  <a:schemeClr val="bg1"/>
                </a:solidFill>
              </a:rPr>
              <a:t>Questions?</a:t>
            </a:r>
          </a:p>
        </p:txBody>
      </p:sp>
    </p:spTree>
    <p:extLst>
      <p:ext uri="{BB962C8B-B14F-4D97-AF65-F5344CB8AC3E}">
        <p14:creationId xmlns:p14="http://schemas.microsoft.com/office/powerpoint/2010/main" val="4289641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2C9A52E-3548-4D41-899F-07B2250E9175}"/>
              </a:ext>
            </a:extLst>
          </p:cNvPr>
          <p:cNvSpPr>
            <a:spLocks noGrp="1"/>
          </p:cNvSpPr>
          <p:nvPr>
            <p:ph type="title"/>
          </p:nvPr>
        </p:nvSpPr>
        <p:spPr>
          <a:xfrm>
            <a:off x="-370391" y="161687"/>
            <a:ext cx="3115198" cy="857250"/>
          </a:xfrm>
        </p:spPr>
        <p:txBody>
          <a:bodyPr>
            <a:normAutofit/>
          </a:bodyPr>
          <a:lstStyle/>
          <a:p>
            <a:r>
              <a:rPr lang="en-AU" sz="2800" dirty="0">
                <a:solidFill>
                  <a:schemeClr val="bg1"/>
                </a:solidFill>
              </a:rPr>
              <a:t>Questions?</a:t>
            </a:r>
          </a:p>
        </p:txBody>
      </p:sp>
      <p:sp>
        <p:nvSpPr>
          <p:cNvPr id="4" name="Multiply 3"/>
          <p:cNvSpPr/>
          <p:nvPr/>
        </p:nvSpPr>
        <p:spPr>
          <a:xfrm>
            <a:off x="-370391" y="-74907"/>
            <a:ext cx="2754774" cy="140925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32C9A52E-3548-4D41-899F-07B2250E9175}"/>
              </a:ext>
            </a:extLst>
          </p:cNvPr>
          <p:cNvSpPr txBox="1">
            <a:spLocks/>
          </p:cNvSpPr>
          <p:nvPr/>
        </p:nvSpPr>
        <p:spPr>
          <a:xfrm>
            <a:off x="-138897" y="948411"/>
            <a:ext cx="6950599" cy="9252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z="3800" u="sng" dirty="0" smtClean="0">
                <a:solidFill>
                  <a:srgbClr val="FF0000"/>
                </a:solidFill>
              </a:rPr>
              <a:t>Frequently asked questions</a:t>
            </a:r>
            <a:endParaRPr lang="en-AU" sz="3800" u="sng" dirty="0">
              <a:solidFill>
                <a:srgbClr val="FF0000"/>
              </a:solidFill>
            </a:endParaRPr>
          </a:p>
        </p:txBody>
      </p:sp>
    </p:spTree>
    <p:extLst>
      <p:ext uri="{BB962C8B-B14F-4D97-AF65-F5344CB8AC3E}">
        <p14:creationId xmlns:p14="http://schemas.microsoft.com/office/powerpoint/2010/main" val="2816663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190500" y="108626"/>
            <a:ext cx="8496300" cy="954603"/>
          </a:xfrm>
        </p:spPr>
        <p:txBody>
          <a:bodyPr>
            <a:noAutofit/>
          </a:bodyPr>
          <a:lstStyle/>
          <a:p>
            <a:r>
              <a:rPr lang="en-AU" sz="3600" dirty="0"/>
              <a:t>Can’t we just protect places with the greatest species richness/diversity?</a:t>
            </a:r>
          </a:p>
        </p:txBody>
      </p:sp>
      <p:sp>
        <p:nvSpPr>
          <p:cNvPr id="4" name="TextBox 3">
            <a:extLst>
              <a:ext uri="{FF2B5EF4-FFF2-40B4-BE49-F238E27FC236}">
                <a16:creationId xmlns:a16="http://schemas.microsoft.com/office/drawing/2014/main" id="{C56334FC-483E-4D0E-A5B3-EE099B564153}"/>
              </a:ext>
            </a:extLst>
          </p:cNvPr>
          <p:cNvSpPr txBox="1"/>
          <p:nvPr/>
        </p:nvSpPr>
        <p:spPr>
          <a:xfrm>
            <a:off x="105444" y="1374587"/>
            <a:ext cx="4139297" cy="2677656"/>
          </a:xfrm>
          <a:prstGeom prst="rect">
            <a:avLst/>
          </a:prstGeom>
          <a:noFill/>
        </p:spPr>
        <p:txBody>
          <a:bodyPr wrap="square" rtlCol="0">
            <a:spAutoFit/>
          </a:bodyPr>
          <a:lstStyle/>
          <a:p>
            <a:r>
              <a:rPr lang="en-AU" sz="2400" dirty="0"/>
              <a:t>Doesn’t account for:</a:t>
            </a:r>
          </a:p>
          <a:p>
            <a:pPr marL="342900" indent="-342900">
              <a:buFont typeface="Arial" panose="020B0604020202020204" pitchFamily="34" charset="0"/>
              <a:buChar char="•"/>
            </a:pPr>
            <a:r>
              <a:rPr lang="en-AU" sz="2400" dirty="0"/>
              <a:t>Costs</a:t>
            </a:r>
          </a:p>
          <a:p>
            <a:pPr marL="342900" indent="-342900">
              <a:buFont typeface="Arial" panose="020B0604020202020204" pitchFamily="34" charset="0"/>
              <a:buChar char="•"/>
            </a:pPr>
            <a:r>
              <a:rPr lang="en-AU" sz="2400" dirty="0"/>
              <a:t>Species’ requirements</a:t>
            </a:r>
          </a:p>
          <a:p>
            <a:pPr marL="342900" indent="-342900">
              <a:buFont typeface="Arial" panose="020B0604020202020204" pitchFamily="34" charset="0"/>
              <a:buChar char="•"/>
            </a:pPr>
            <a:r>
              <a:rPr lang="en-AU" sz="2400" dirty="0"/>
              <a:t>Connectivity</a:t>
            </a:r>
          </a:p>
          <a:p>
            <a:pPr marL="342900" indent="-342900">
              <a:buFont typeface="Arial" panose="020B0604020202020204" pitchFamily="34" charset="0"/>
              <a:buChar char="•"/>
            </a:pPr>
            <a:r>
              <a:rPr lang="en-AU" sz="2400" dirty="0"/>
              <a:t>Complementarity</a:t>
            </a:r>
          </a:p>
          <a:p>
            <a:pPr marL="342900" indent="-342900">
              <a:buFont typeface="Arial" panose="020B0604020202020204" pitchFamily="34" charset="0"/>
              <a:buChar char="•"/>
            </a:pPr>
            <a:r>
              <a:rPr lang="en-AU" sz="2400" dirty="0"/>
              <a:t>Stakeholder preferences</a:t>
            </a:r>
          </a:p>
          <a:p>
            <a:pPr marL="342900" indent="-342900">
              <a:buFont typeface="Arial" panose="020B0604020202020204" pitchFamily="34" charset="0"/>
              <a:buChar char="•"/>
            </a:pPr>
            <a:r>
              <a:rPr lang="en-AU" sz="2400" dirty="0" smtClean="0"/>
              <a:t>Previous </a:t>
            </a:r>
            <a:r>
              <a:rPr lang="en-AU" sz="2400" dirty="0"/>
              <a:t>conservation efforts</a:t>
            </a:r>
          </a:p>
        </p:txBody>
      </p:sp>
      <p:pic>
        <p:nvPicPr>
          <p:cNvPr id="5122" name="Picture 2" descr="Mapping the World&amp;#39;s Biodiversity">
            <a:extLst>
              <a:ext uri="{FF2B5EF4-FFF2-40B4-BE49-F238E27FC236}">
                <a16:creationId xmlns:a16="http://schemas.microsoft.com/office/drawing/2014/main" id="{860671E6-0B1E-4B74-BDAC-BFFC366F3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0244" y="1482290"/>
            <a:ext cx="4678312" cy="25699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A6111A-1441-4D7C-BEBF-7E4F82094F1E}"/>
              </a:ext>
            </a:extLst>
          </p:cNvPr>
          <p:cNvSpPr txBox="1"/>
          <p:nvPr/>
        </p:nvSpPr>
        <p:spPr>
          <a:xfrm>
            <a:off x="5883043" y="4416601"/>
            <a:ext cx="3214836" cy="369332"/>
          </a:xfrm>
          <a:prstGeom prst="rect">
            <a:avLst/>
          </a:prstGeom>
          <a:noFill/>
        </p:spPr>
        <p:txBody>
          <a:bodyPr wrap="square" rtlCol="0">
            <a:spAutoFit/>
          </a:bodyPr>
          <a:lstStyle/>
          <a:p>
            <a:r>
              <a:rPr lang="en-AU" dirty="0"/>
              <a:t>https://biodiversitymapping.org</a:t>
            </a:r>
          </a:p>
        </p:txBody>
      </p:sp>
      <p:sp>
        <p:nvSpPr>
          <p:cNvPr id="7" name="TextBox 6">
            <a:extLst>
              <a:ext uri="{FF2B5EF4-FFF2-40B4-BE49-F238E27FC236}">
                <a16:creationId xmlns:a16="http://schemas.microsoft.com/office/drawing/2014/main" id="{E076B8BC-1342-46B8-BA80-AADBFE85A548}"/>
              </a:ext>
            </a:extLst>
          </p:cNvPr>
          <p:cNvSpPr txBox="1"/>
          <p:nvPr/>
        </p:nvSpPr>
        <p:spPr>
          <a:xfrm>
            <a:off x="3590224" y="4774168"/>
            <a:ext cx="5755907" cy="369332"/>
          </a:xfrm>
          <a:prstGeom prst="rect">
            <a:avLst/>
          </a:prstGeom>
          <a:noFill/>
        </p:spPr>
        <p:txBody>
          <a:bodyPr wrap="square" rtlCol="0">
            <a:spAutoFit/>
          </a:bodyPr>
          <a:lstStyle/>
          <a:p>
            <a:r>
              <a:rPr lang="en-AU" dirty="0"/>
              <a:t>Brown et al. (2015) PNAS, DOI:10.1073/pnas.1509189112</a:t>
            </a:r>
          </a:p>
        </p:txBody>
      </p:sp>
    </p:spTree>
    <p:extLst>
      <p:ext uri="{BB962C8B-B14F-4D97-AF65-F5344CB8AC3E}">
        <p14:creationId xmlns:p14="http://schemas.microsoft.com/office/powerpoint/2010/main" val="378126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716400" y="79920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5" name="TextBox 54"/>
          <p:cNvSpPr txBox="1"/>
          <p:nvPr/>
        </p:nvSpPr>
        <p:spPr>
          <a:xfrm>
            <a:off x="232235" y="179801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177665" y="3455677"/>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7623013" y="69242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8478657" y="154299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71183" y="3241312"/>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1" name="Title 1">
            <a:extLst>
              <a:ext uri="{FF2B5EF4-FFF2-40B4-BE49-F238E27FC236}">
                <a16:creationId xmlns:a16="http://schemas.microsoft.com/office/drawing/2014/main" id="{482647A5-77B0-4EB5-8A89-14D61D2F6C72}"/>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74877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347241" y="-1"/>
            <a:ext cx="8449519" cy="2384385"/>
          </a:xfrm>
        </p:spPr>
        <p:txBody>
          <a:bodyPr>
            <a:noAutofit/>
          </a:bodyPr>
          <a:lstStyle/>
          <a:p>
            <a:r>
              <a:rPr lang="en-AU" sz="3600" dirty="0" smtClean="0"/>
              <a:t>Biogeography says you get more species with larger area, so why not just maximize total amount of land inside protected areas?</a:t>
            </a:r>
            <a:endParaRPr lang="en-AU" sz="3600" dirty="0"/>
          </a:p>
        </p:txBody>
      </p:sp>
      <p:pic>
        <p:nvPicPr>
          <p:cNvPr id="8194" name="Picture 2" descr="Species-Area Relationships: Definition, Curve &amp;amp; Importance | Stud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931" y="2498377"/>
            <a:ext cx="3644138" cy="250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548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5195" y="1227712"/>
            <a:ext cx="6435524" cy="3477875"/>
          </a:xfrm>
          <a:prstGeom prst="rect">
            <a:avLst/>
          </a:prstGeom>
        </p:spPr>
        <p:txBody>
          <a:bodyPr wrap="square">
            <a:spAutoFit/>
          </a:bodyPr>
          <a:lstStyle/>
          <a:p>
            <a:pPr marL="457200" indent="-457200">
              <a:buFont typeface="+mj-lt"/>
              <a:buAutoNum type="alphaLcParenR"/>
            </a:pPr>
            <a:r>
              <a:rPr lang="en-AU" sz="2000" dirty="0" smtClean="0">
                <a:latin typeface="Whitney-Book"/>
              </a:rPr>
              <a:t>Failure </a:t>
            </a:r>
            <a:r>
              <a:rPr lang="en-AU" sz="2000" dirty="0">
                <a:latin typeface="Whitney-Book"/>
              </a:rPr>
              <a:t>to protect highly </a:t>
            </a:r>
            <a:r>
              <a:rPr lang="en-AU" sz="2000" dirty="0" smtClean="0">
                <a:latin typeface="Whitney-Book"/>
              </a:rPr>
              <a:t>threatened, diverse</a:t>
            </a:r>
            <a:r>
              <a:rPr lang="en-AU" sz="2000" dirty="0">
                <a:latin typeface="Whitney-Book"/>
              </a:rPr>
              <a:t>, connected but small </a:t>
            </a:r>
            <a:r>
              <a:rPr lang="en-AU" sz="2000" dirty="0" smtClean="0">
                <a:latin typeface="Whitney-Book"/>
              </a:rPr>
              <a:t>areas</a:t>
            </a:r>
          </a:p>
          <a:p>
            <a:pPr marL="457200" indent="-457200">
              <a:buFont typeface="+mj-lt"/>
              <a:buAutoNum type="alphaLcParenR"/>
            </a:pPr>
            <a:r>
              <a:rPr lang="en-AU" sz="2000" dirty="0" smtClean="0">
                <a:latin typeface="Whitney-Book"/>
              </a:rPr>
              <a:t>Expansion </a:t>
            </a:r>
            <a:r>
              <a:rPr lang="en-AU" sz="2000" dirty="0">
                <a:latin typeface="Whitney-Book"/>
              </a:rPr>
              <a:t>results in delayed protection in areas </a:t>
            </a:r>
            <a:r>
              <a:rPr lang="en-AU" sz="2000" dirty="0" smtClean="0">
                <a:latin typeface="Whitney-Book"/>
              </a:rPr>
              <a:t>where protected area (PA) establishment </a:t>
            </a:r>
            <a:r>
              <a:rPr lang="en-AU" sz="2000" dirty="0">
                <a:latin typeface="Whitney-Book"/>
              </a:rPr>
              <a:t>could have had much higher biodiversity </a:t>
            </a:r>
            <a:r>
              <a:rPr lang="en-AU" sz="2000" dirty="0" smtClean="0">
                <a:latin typeface="Whitney-Book"/>
              </a:rPr>
              <a:t>benefits</a:t>
            </a:r>
          </a:p>
          <a:p>
            <a:pPr marL="457200" indent="-457200">
              <a:buFont typeface="+mj-lt"/>
              <a:buAutoNum type="alphaLcParenR"/>
            </a:pPr>
            <a:r>
              <a:rPr lang="en-AU" sz="2000" dirty="0" smtClean="0">
                <a:latin typeface="Whitney-Book"/>
              </a:rPr>
              <a:t>Protection </a:t>
            </a:r>
            <a:r>
              <a:rPr lang="en-AU" sz="2000" dirty="0">
                <a:latin typeface="Whitney-Book"/>
              </a:rPr>
              <a:t>of low-threat, unrepresentative areas, generating limited protective </a:t>
            </a:r>
            <a:r>
              <a:rPr lang="en-AU" sz="2000" dirty="0" smtClean="0">
                <a:latin typeface="Whitney-Book"/>
              </a:rPr>
              <a:t>effect</a:t>
            </a:r>
          </a:p>
          <a:p>
            <a:pPr marL="457200" indent="-457200">
              <a:buFont typeface="+mj-lt"/>
              <a:buAutoNum type="alphaLcParenR"/>
            </a:pPr>
            <a:r>
              <a:rPr lang="en-AU" sz="2000" dirty="0" smtClean="0">
                <a:latin typeface="Whitney-Book"/>
              </a:rPr>
              <a:t>Fails to account </a:t>
            </a:r>
            <a:r>
              <a:rPr lang="en-AU" sz="2000" dirty="0">
                <a:latin typeface="Whitney-Book"/>
              </a:rPr>
              <a:t>for resources allocated to PA </a:t>
            </a:r>
            <a:r>
              <a:rPr lang="en-AU" sz="2000" dirty="0" smtClean="0">
                <a:latin typeface="Whitney-Book"/>
              </a:rPr>
              <a:t>management; rewards lack of staff and equipment</a:t>
            </a:r>
          </a:p>
          <a:p>
            <a:pPr marL="457200" indent="-457200">
              <a:buFont typeface="+mj-lt"/>
              <a:buAutoNum type="alphaLcParenR"/>
            </a:pPr>
            <a:r>
              <a:rPr lang="en-AU" sz="2000" dirty="0" smtClean="0">
                <a:latin typeface="Whitney-Book"/>
              </a:rPr>
              <a:t>Biodiversity </a:t>
            </a:r>
            <a:r>
              <a:rPr lang="en-AU" sz="2000" dirty="0">
                <a:latin typeface="Whitney-Book"/>
              </a:rPr>
              <a:t>losses in a PA remain undetected, but the area is </a:t>
            </a:r>
            <a:r>
              <a:rPr lang="en-AU" sz="2000" dirty="0" smtClean="0">
                <a:latin typeface="Whitney-Book"/>
              </a:rPr>
              <a:t>celebrated as </a:t>
            </a:r>
            <a:r>
              <a:rPr lang="en-AU" sz="2000" dirty="0">
                <a:latin typeface="Whitney-Book"/>
              </a:rPr>
              <a:t>‘protected</a:t>
            </a:r>
            <a:r>
              <a:rPr lang="en-AU" sz="2000" dirty="0" smtClean="0">
                <a:latin typeface="Whitney-Book"/>
              </a:rPr>
              <a:t>’ </a:t>
            </a:r>
            <a:endParaRPr lang="en-AU" sz="2000" dirty="0">
              <a:latin typeface="Whitney-Book"/>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49979" b="66559"/>
          <a:stretch/>
        </p:blipFill>
        <p:spPr>
          <a:xfrm>
            <a:off x="6801800" y="3032832"/>
            <a:ext cx="2164981" cy="1630206"/>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49896" b="66559"/>
          <a:stretch/>
        </p:blipFill>
        <p:spPr>
          <a:xfrm>
            <a:off x="6798201" y="1227712"/>
            <a:ext cx="2168580" cy="1630206"/>
          </a:xfrm>
          <a:prstGeom prst="rect">
            <a:avLst/>
          </a:prstGeom>
        </p:spPr>
      </p:pic>
      <p:sp>
        <p:nvSpPr>
          <p:cNvPr id="8"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
        <p:nvSpPr>
          <p:cNvPr id="2" name="TextBox 1"/>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Tree>
    <p:extLst>
      <p:ext uri="{BB962C8B-B14F-4D97-AF65-F5344CB8AC3E}">
        <p14:creationId xmlns:p14="http://schemas.microsoft.com/office/powerpoint/2010/main" val="2048832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528" y="1458409"/>
            <a:ext cx="6273479" cy="2862322"/>
          </a:xfrm>
          <a:prstGeom prst="rect">
            <a:avLst/>
          </a:prstGeom>
        </p:spPr>
        <p:txBody>
          <a:bodyPr wrap="square">
            <a:spAutoFit/>
          </a:bodyPr>
          <a:lstStyle/>
          <a:p>
            <a:pPr marL="342900" indent="-342900">
              <a:buFont typeface="+mj-lt"/>
              <a:buAutoNum type="alphaLcPeriod" startAt="6"/>
            </a:pPr>
            <a:r>
              <a:rPr lang="en-AU" sz="2000" dirty="0" smtClean="0">
                <a:latin typeface="Whitney-Book"/>
              </a:rPr>
              <a:t>Protected area (PA) </a:t>
            </a:r>
            <a:r>
              <a:rPr lang="en-AU" sz="2000" dirty="0">
                <a:latin typeface="Whitney-Book"/>
              </a:rPr>
              <a:t>expansion without associated increases in budget or staff capacity </a:t>
            </a:r>
            <a:r>
              <a:rPr lang="en-AU" sz="2000" dirty="0" smtClean="0">
                <a:latin typeface="Whitney-Book"/>
              </a:rPr>
              <a:t>reduces management </a:t>
            </a:r>
            <a:r>
              <a:rPr lang="en-AU" sz="2000" dirty="0">
                <a:latin typeface="Whitney-Book"/>
              </a:rPr>
              <a:t>capacity in situ and across the entire PA network. </a:t>
            </a:r>
          </a:p>
          <a:p>
            <a:pPr marL="342900" indent="-342900">
              <a:buFont typeface="+mj-lt"/>
              <a:buAutoNum type="alphaLcPeriod" startAt="6"/>
            </a:pPr>
            <a:r>
              <a:rPr lang="en-AU" sz="2000" dirty="0" smtClean="0">
                <a:latin typeface="Whitney-Book"/>
              </a:rPr>
              <a:t>PA </a:t>
            </a:r>
            <a:r>
              <a:rPr lang="en-AU" sz="2000" dirty="0">
                <a:latin typeface="Whitney-Book"/>
              </a:rPr>
              <a:t>expansion </a:t>
            </a:r>
            <a:r>
              <a:rPr lang="en-AU" sz="2000" dirty="0" smtClean="0">
                <a:latin typeface="Whitney-Book"/>
              </a:rPr>
              <a:t>may induce </a:t>
            </a:r>
            <a:r>
              <a:rPr lang="en-AU" sz="2000" dirty="0">
                <a:latin typeface="Whitney-Book"/>
              </a:rPr>
              <a:t>apathy or resistance to establishing new </a:t>
            </a:r>
            <a:r>
              <a:rPr lang="en-AU" sz="2000" dirty="0" smtClean="0">
                <a:latin typeface="Whitney-Book"/>
              </a:rPr>
              <a:t>PAs.</a:t>
            </a:r>
          </a:p>
          <a:p>
            <a:pPr marL="342900" indent="-342900">
              <a:buFont typeface="+mj-lt"/>
              <a:buAutoNum type="alphaLcPeriod" startAt="6"/>
            </a:pPr>
            <a:r>
              <a:rPr lang="en-AU" sz="2000" dirty="0" smtClean="0">
                <a:latin typeface="Whitney-Book"/>
              </a:rPr>
              <a:t>g. Poorly </a:t>
            </a:r>
            <a:r>
              <a:rPr lang="en-AU" sz="2000" dirty="0">
                <a:latin typeface="Whitney-Book"/>
              </a:rPr>
              <a:t>targeted expansions </a:t>
            </a:r>
            <a:r>
              <a:rPr lang="en-AU" sz="2000" dirty="0" smtClean="0">
                <a:latin typeface="Whitney-Book"/>
              </a:rPr>
              <a:t>result […]  in </a:t>
            </a:r>
            <a:r>
              <a:rPr lang="en-AU" sz="2000" dirty="0">
                <a:latin typeface="Whitney-Book"/>
              </a:rPr>
              <a:t>actions where biodiversity does not benefit, and limits opportunities for </a:t>
            </a:r>
            <a:r>
              <a:rPr lang="en-AU" sz="2000" dirty="0" smtClean="0">
                <a:latin typeface="Whitney-Book"/>
              </a:rPr>
              <a:t>conservation.</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33638" r="49441"/>
          <a:stretch/>
        </p:blipFill>
        <p:spPr>
          <a:xfrm>
            <a:off x="6661320" y="1238058"/>
            <a:ext cx="2314114" cy="3421156"/>
          </a:xfrm>
          <a:prstGeom prst="rect">
            <a:avLst/>
          </a:prstGeom>
        </p:spPr>
      </p:pic>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
        <p:nvSpPr>
          <p:cNvPr id="13" name="TextBox 12"/>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Tree>
    <p:extLst>
      <p:ext uri="{BB962C8B-B14F-4D97-AF65-F5344CB8AC3E}">
        <p14:creationId xmlns:p14="http://schemas.microsoft.com/office/powerpoint/2010/main" val="403402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277156"/>
            <a:ext cx="6273479" cy="2862322"/>
          </a:xfrm>
          <a:prstGeom prst="rect">
            <a:avLst/>
          </a:prstGeom>
        </p:spPr>
        <p:txBody>
          <a:bodyPr wrap="square">
            <a:spAutoFit/>
          </a:bodyPr>
          <a:lstStyle/>
          <a:p>
            <a:pPr marL="342900" indent="-342900">
              <a:buFont typeface="+mj-lt"/>
              <a:buAutoNum type="alphaLcParenR" startAt="9"/>
            </a:pPr>
            <a:r>
              <a:rPr lang="en-AU" sz="2000" dirty="0" smtClean="0">
                <a:latin typeface="Whitney-Book"/>
              </a:rPr>
              <a:t>The real </a:t>
            </a:r>
            <a:r>
              <a:rPr lang="en-AU" sz="2000" dirty="0">
                <a:latin typeface="Whitney-Book"/>
              </a:rPr>
              <a:t>underlying values and objectives of halting biodiversity decline are subsumed by the </a:t>
            </a:r>
            <a:r>
              <a:rPr lang="en-AU" sz="2000" dirty="0" smtClean="0">
                <a:latin typeface="Whitney-Book"/>
              </a:rPr>
              <a:t>metric of just protecting more land</a:t>
            </a:r>
          </a:p>
          <a:p>
            <a:pPr marL="342900" indent="-342900">
              <a:buFont typeface="+mj-lt"/>
              <a:buAutoNum type="alphaLcParenR" startAt="9"/>
            </a:pPr>
            <a:r>
              <a:rPr lang="en-AU" sz="2000" dirty="0" smtClean="0">
                <a:latin typeface="Whitney-Book"/>
              </a:rPr>
              <a:t>As </a:t>
            </a:r>
            <a:r>
              <a:rPr lang="en-AU" sz="2000" dirty="0">
                <a:latin typeface="Whitney-Book"/>
              </a:rPr>
              <a:t>existing </a:t>
            </a:r>
            <a:r>
              <a:rPr lang="en-AU" sz="2000" dirty="0" smtClean="0">
                <a:latin typeface="Whitney-Book"/>
              </a:rPr>
              <a:t>protected area coverage targets are </a:t>
            </a:r>
            <a:r>
              <a:rPr lang="en-AU" sz="2000" dirty="0">
                <a:latin typeface="Whitney-Book"/>
              </a:rPr>
              <a:t>thresholds, perceptions of success are </a:t>
            </a:r>
            <a:r>
              <a:rPr lang="en-AU" sz="2000" dirty="0" smtClean="0">
                <a:latin typeface="Whitney-Book"/>
              </a:rPr>
              <a:t>binary, failing to account for continual improvements</a:t>
            </a:r>
          </a:p>
          <a:p>
            <a:pPr marL="342900" indent="-342900">
              <a:buFont typeface="+mj-lt"/>
              <a:buAutoNum type="alphaLcParenR" startAt="9"/>
            </a:pPr>
            <a:r>
              <a:rPr lang="en-AU" sz="2000" dirty="0" smtClean="0">
                <a:latin typeface="Whitney-Book"/>
              </a:rPr>
              <a:t> Any </a:t>
            </a:r>
            <a:r>
              <a:rPr lang="en-AU" sz="2000" dirty="0">
                <a:latin typeface="Whitney-Book"/>
              </a:rPr>
              <a:t>delay or misallocation of limited resources causes long-term harm that may </a:t>
            </a:r>
            <a:r>
              <a:rPr lang="en-AU" sz="2000" dirty="0" smtClean="0">
                <a:latin typeface="Whitney-Book"/>
              </a:rPr>
              <a:t>not be reversible at </a:t>
            </a:r>
            <a:r>
              <a:rPr lang="en-AU" sz="2000" dirty="0">
                <a:latin typeface="Whitney-Book"/>
              </a:rPr>
              <a:t>human timescales.</a:t>
            </a:r>
            <a:endParaRPr lang="en-AU" sz="2000"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9756" t="32926"/>
          <a:stretch/>
        </p:blipFill>
        <p:spPr>
          <a:xfrm>
            <a:off x="6536869" y="1181014"/>
            <a:ext cx="2343741" cy="3524102"/>
          </a:xfrm>
          <a:prstGeom prst="rect">
            <a:avLst/>
          </a:prstGeom>
        </p:spPr>
      </p:pic>
      <p:sp>
        <p:nvSpPr>
          <p:cNvPr id="8" name="TextBox 7"/>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Tree>
    <p:extLst>
      <p:ext uri="{BB962C8B-B14F-4D97-AF65-F5344CB8AC3E}">
        <p14:creationId xmlns:p14="http://schemas.microsoft.com/office/powerpoint/2010/main" val="2451140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 y="0"/>
            <a:ext cx="4595148" cy="1585732"/>
          </a:xfrm>
        </p:spPr>
        <p:txBody>
          <a:bodyPr>
            <a:normAutofit fontScale="90000"/>
          </a:bodyPr>
          <a:lstStyle/>
          <a:p>
            <a:r>
              <a:rPr lang="en-AU" sz="2800" dirty="0" smtClean="0"/>
              <a:t>Can’t we just use a scoring system (</a:t>
            </a:r>
            <a:r>
              <a:rPr lang="en-AU" sz="2800" dirty="0" smtClean="0"/>
              <a:t>formula) to rank </a:t>
            </a:r>
            <a:r>
              <a:rPr lang="en-AU" sz="2800" dirty="0" smtClean="0"/>
              <a:t>candidate protected areas?</a:t>
            </a:r>
            <a:endParaRPr lang="en-AU" sz="2800" dirty="0"/>
          </a:p>
        </p:txBody>
      </p:sp>
      <p:sp>
        <p:nvSpPr>
          <p:cNvPr id="6" name="TextBox 5">
            <a:extLst>
              <a:ext uri="{FF2B5EF4-FFF2-40B4-BE49-F238E27FC236}">
                <a16:creationId xmlns:a16="http://schemas.microsoft.com/office/drawing/2014/main" id="{ACE0AC03-6343-46D9-82B5-4334B1627F55}"/>
              </a:ext>
            </a:extLst>
          </p:cNvPr>
          <p:cNvSpPr txBox="1"/>
          <p:nvPr/>
        </p:nvSpPr>
        <p:spPr>
          <a:xfrm>
            <a:off x="0" y="3850838"/>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a:t>
            </a:r>
            <a:r>
              <a:rPr lang="en-AU" dirty="0" smtClean="0"/>
              <a:t>, </a:t>
            </a:r>
          </a:p>
          <a:p>
            <a:r>
              <a:rPr lang="en-AU" dirty="0"/>
              <a:t>DOI:10.1016/j.marpol.2013.10.001</a:t>
            </a:r>
            <a:endParaRPr lang="en-AU" dirty="0"/>
          </a:p>
        </p:txBody>
      </p:sp>
      <p:pic>
        <p:nvPicPr>
          <p:cNvPr id="7" name="Picture 6"/>
          <p:cNvPicPr>
            <a:picLocks noChangeAspect="1"/>
          </p:cNvPicPr>
          <p:nvPr/>
        </p:nvPicPr>
        <p:blipFill rotWithShape="1">
          <a:blip r:embed="rId2"/>
          <a:srcRect l="33867" t="19553" r="34594" b="17085"/>
          <a:stretch/>
        </p:blipFill>
        <p:spPr>
          <a:xfrm>
            <a:off x="4699322" y="132697"/>
            <a:ext cx="4352081" cy="4918205"/>
          </a:xfrm>
          <a:prstGeom prst="rect">
            <a:avLst/>
          </a:prstGeom>
        </p:spPr>
      </p:pic>
      <p:sp>
        <p:nvSpPr>
          <p:cNvPr id="8" name="TextBox 7">
            <a:extLst>
              <a:ext uri="{FF2B5EF4-FFF2-40B4-BE49-F238E27FC236}">
                <a16:creationId xmlns:a16="http://schemas.microsoft.com/office/drawing/2014/main" id="{ACE0AC03-6343-46D9-82B5-4334B1627F55}"/>
              </a:ext>
            </a:extLst>
          </p:cNvPr>
          <p:cNvSpPr txBox="1"/>
          <p:nvPr/>
        </p:nvSpPr>
        <p:spPr>
          <a:xfrm>
            <a:off x="1" y="4497169"/>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a:t>
            </a:r>
            <a:r>
              <a:rPr lang="en-AU" dirty="0" smtClean="0"/>
              <a:t>, </a:t>
            </a:r>
          </a:p>
          <a:p>
            <a:r>
              <a:rPr lang="en-AU" dirty="0" smtClean="0"/>
              <a:t>DOI:10.1016/j.marpol.2014.03.008</a:t>
            </a:r>
            <a:endParaRPr lang="en-AU" dirty="0"/>
          </a:p>
        </p:txBody>
      </p:sp>
    </p:spTree>
    <p:extLst>
      <p:ext uri="{BB962C8B-B14F-4D97-AF65-F5344CB8AC3E}">
        <p14:creationId xmlns:p14="http://schemas.microsoft.com/office/powerpoint/2010/main" val="2878539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E0AC03-6343-46D9-82B5-4334B1627F55}"/>
              </a:ext>
            </a:extLst>
          </p:cNvPr>
          <p:cNvSpPr txBox="1"/>
          <p:nvPr/>
        </p:nvSpPr>
        <p:spPr>
          <a:xfrm>
            <a:off x="5717894" y="4427721"/>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a:t>
            </a:r>
            <a:r>
              <a:rPr lang="en-AU" dirty="0" smtClean="0"/>
              <a:t>, </a:t>
            </a:r>
          </a:p>
          <a:p>
            <a:r>
              <a:rPr lang="en-AU" dirty="0"/>
              <a:t>DOI:10.1016/j.marpol.2013.10.001</a:t>
            </a:r>
            <a:endParaRPr lang="en-AU" dirty="0"/>
          </a:p>
        </p:txBody>
      </p:sp>
      <p:pic>
        <p:nvPicPr>
          <p:cNvPr id="11266"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35479" b="34403"/>
          <a:stretch/>
        </p:blipFill>
        <p:spPr bwMode="auto">
          <a:xfrm>
            <a:off x="1004480" y="1238489"/>
            <a:ext cx="4713414" cy="2981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343101" y="2581592"/>
            <a:ext cx="3609535" cy="923330"/>
          </a:xfrm>
          <a:prstGeom prst="rect">
            <a:avLst/>
          </a:prstGeom>
          <a:noFill/>
        </p:spPr>
        <p:txBody>
          <a:bodyPr wrap="square" rtlCol="0">
            <a:spAutoFit/>
          </a:bodyPr>
          <a:lstStyle/>
          <a:p>
            <a:pPr algn="ctr"/>
            <a:r>
              <a:rPr lang="en-AU" dirty="0" smtClean="0"/>
              <a:t>Proportion of remaining vegetation represented in candidate protected area networks 	</a:t>
            </a:r>
            <a:endParaRPr lang="en-AU" dirty="0"/>
          </a:p>
        </p:txBody>
      </p:sp>
      <p:pic>
        <p:nvPicPr>
          <p:cNvPr id="9"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5369" b="-35"/>
          <a:stretch/>
        </p:blipFill>
        <p:spPr bwMode="auto">
          <a:xfrm>
            <a:off x="1004480" y="4217626"/>
            <a:ext cx="4713414" cy="46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56116" y="1238489"/>
            <a:ext cx="2777923" cy="1323439"/>
          </a:xfrm>
          <a:prstGeom prst="rect">
            <a:avLst/>
          </a:prstGeom>
          <a:noFill/>
        </p:spPr>
        <p:txBody>
          <a:bodyPr wrap="square" rtlCol="0">
            <a:spAutoFit/>
          </a:bodyPr>
          <a:lstStyle/>
          <a:p>
            <a:r>
              <a:rPr lang="en-AU" sz="2000" dirty="0" smtClean="0"/>
              <a:t>Plan for protected area network based on systematic conservation planning tool</a:t>
            </a:r>
            <a:endParaRPr lang="en-AU" sz="2000" dirty="0"/>
          </a:p>
        </p:txBody>
      </p:sp>
      <p:sp>
        <p:nvSpPr>
          <p:cNvPr id="10" name="TextBox 9"/>
          <p:cNvSpPr txBox="1"/>
          <p:nvPr/>
        </p:nvSpPr>
        <p:spPr>
          <a:xfrm>
            <a:off x="6256116" y="2729421"/>
            <a:ext cx="2656390" cy="1015663"/>
          </a:xfrm>
          <a:prstGeom prst="rect">
            <a:avLst/>
          </a:prstGeom>
          <a:noFill/>
        </p:spPr>
        <p:txBody>
          <a:bodyPr wrap="square" rtlCol="0">
            <a:spAutoFit/>
          </a:bodyPr>
          <a:lstStyle/>
          <a:p>
            <a:r>
              <a:rPr lang="en-AU" sz="2000" dirty="0" smtClean="0"/>
              <a:t>Plan for protected area network based on scoring system</a:t>
            </a:r>
            <a:endParaRPr lang="en-AU" sz="2000" dirty="0"/>
          </a:p>
        </p:txBody>
      </p:sp>
      <p:sp>
        <p:nvSpPr>
          <p:cNvPr id="12" name="Title 1">
            <a:extLst>
              <a:ext uri="{FF2B5EF4-FFF2-40B4-BE49-F238E27FC236}">
                <a16:creationId xmlns:a16="http://schemas.microsoft.com/office/drawing/2014/main" id="{9EF76E63-CDB6-463F-9FAF-B1D5920E9805}"/>
              </a:ext>
            </a:extLst>
          </p:cNvPr>
          <p:cNvSpPr>
            <a:spLocks noGrp="1"/>
          </p:cNvSpPr>
          <p:nvPr>
            <p:ph type="title"/>
          </p:nvPr>
        </p:nvSpPr>
        <p:spPr>
          <a:xfrm>
            <a:off x="0" y="0"/>
            <a:ext cx="9144000" cy="1070996"/>
          </a:xfrm>
        </p:spPr>
        <p:txBody>
          <a:bodyPr>
            <a:normAutofit/>
          </a:bodyPr>
          <a:lstStyle/>
          <a:p>
            <a:r>
              <a:rPr lang="en-AU" sz="2400" dirty="0" smtClean="0"/>
              <a:t>Can’t we just use a scoring </a:t>
            </a:r>
            <a:r>
              <a:rPr lang="en-AU" sz="2800" dirty="0" smtClean="0"/>
              <a:t>system</a:t>
            </a:r>
            <a:r>
              <a:rPr lang="en-AU" sz="2400" dirty="0" smtClean="0"/>
              <a:t> (</a:t>
            </a:r>
            <a:r>
              <a:rPr lang="en-AU" sz="2400" dirty="0" smtClean="0"/>
              <a:t>formula) </a:t>
            </a:r>
            <a:br>
              <a:rPr lang="en-AU" sz="2400" dirty="0" smtClean="0"/>
            </a:br>
            <a:r>
              <a:rPr lang="en-AU" sz="2400" dirty="0" smtClean="0"/>
              <a:t>to rank </a:t>
            </a:r>
            <a:r>
              <a:rPr lang="en-AU" sz="2400" dirty="0" smtClean="0"/>
              <a:t>candidate protected areas?</a:t>
            </a:r>
            <a:endParaRPr lang="en-AU" sz="2400" dirty="0"/>
          </a:p>
        </p:txBody>
      </p:sp>
      <p:sp>
        <p:nvSpPr>
          <p:cNvPr id="11" name="Rectangle 10"/>
          <p:cNvSpPr/>
          <p:nvPr/>
        </p:nvSpPr>
        <p:spPr>
          <a:xfrm>
            <a:off x="5918050" y="1375238"/>
            <a:ext cx="307585" cy="10468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256116" y="3894072"/>
            <a:ext cx="2656390" cy="400110"/>
          </a:xfrm>
          <a:prstGeom prst="rect">
            <a:avLst/>
          </a:prstGeom>
          <a:noFill/>
        </p:spPr>
        <p:txBody>
          <a:bodyPr wrap="square" rtlCol="0">
            <a:spAutoFit/>
          </a:bodyPr>
          <a:lstStyle/>
          <a:p>
            <a:r>
              <a:rPr lang="en-AU" sz="2000" dirty="0" smtClean="0"/>
              <a:t>Representation target</a:t>
            </a:r>
            <a:endParaRPr lang="en-AU" sz="2000" dirty="0"/>
          </a:p>
        </p:txBody>
      </p:sp>
      <p:cxnSp>
        <p:nvCxnSpPr>
          <p:cNvPr id="19" name="Straight Connector 18"/>
          <p:cNvCxnSpPr/>
          <p:nvPr/>
        </p:nvCxnSpPr>
        <p:spPr>
          <a:xfrm>
            <a:off x="1405065" y="2973807"/>
            <a:ext cx="41855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92184" y="4098480"/>
            <a:ext cx="36393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18050" y="2852669"/>
            <a:ext cx="307585" cy="8152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017908" y="2908838"/>
            <a:ext cx="107867" cy="702902"/>
          </a:xfrm>
          <a:prstGeom prst="rect">
            <a:avLst/>
          </a:prstGeom>
          <a:solidFill>
            <a:srgbClr val="161616"/>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50754" r="88169" b="39856"/>
          <a:stretch/>
        </p:blipFill>
        <p:spPr bwMode="auto">
          <a:xfrm>
            <a:off x="6011475" y="1433848"/>
            <a:ext cx="114300" cy="92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39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90500" y="205979"/>
            <a:ext cx="8496300" cy="857250"/>
          </a:xfrm>
        </p:spPr>
        <p:txBody>
          <a:bodyPr>
            <a:normAutofit fontScale="90000"/>
          </a:bodyPr>
          <a:lstStyle/>
          <a:p>
            <a:r>
              <a:rPr lang="en-AU" dirty="0" smtClean="0"/>
              <a:t>Look, I’m sure I could come up with a better formula</a:t>
            </a:r>
            <a:r>
              <a:rPr lang="en-AU" dirty="0" smtClean="0"/>
              <a:t>…</a:t>
            </a:r>
            <a:endParaRPr lang="en-AU" dirty="0"/>
          </a:p>
        </p:txBody>
      </p:sp>
      <p:sp>
        <p:nvSpPr>
          <p:cNvPr id="3" name="Content Placeholder 2">
            <a:extLst>
              <a:ext uri="{FF2B5EF4-FFF2-40B4-BE49-F238E27FC236}">
                <a16:creationId xmlns:a16="http://schemas.microsoft.com/office/drawing/2014/main" id="{E23899B4-5650-413B-B8D0-5C1D0C849508}"/>
              </a:ext>
            </a:extLst>
          </p:cNvPr>
          <p:cNvSpPr>
            <a:spLocks noGrp="1"/>
          </p:cNvSpPr>
          <p:nvPr>
            <p:ph idx="1"/>
          </p:nvPr>
        </p:nvSpPr>
        <p:spPr>
          <a:xfrm>
            <a:off x="457200" y="1373406"/>
            <a:ext cx="8229600" cy="3394472"/>
          </a:xfrm>
        </p:spPr>
        <p:txBody>
          <a:bodyPr>
            <a:normAutofit lnSpcReduction="10000"/>
          </a:bodyPr>
          <a:lstStyle/>
          <a:p>
            <a:pPr marL="0" indent="0">
              <a:buNone/>
            </a:pPr>
            <a:r>
              <a:rPr lang="en-AU" dirty="0"/>
              <a:t>“A major drawback of a listing of priority areas on the basis of a single application of a formula is that there is no guarantee that the priority area second or third on the list might not duplicate the species, communities or habitats that could successfully be preserved in the first priority area.”</a:t>
            </a:r>
          </a:p>
        </p:txBody>
      </p:sp>
      <p:sp>
        <p:nvSpPr>
          <p:cNvPr id="4" name="TextBox 3">
            <a:extLst>
              <a:ext uri="{FF2B5EF4-FFF2-40B4-BE49-F238E27FC236}">
                <a16:creationId xmlns:a16="http://schemas.microsoft.com/office/drawing/2014/main" id="{ACE0AC03-6343-46D9-82B5-4334B1627F55}"/>
              </a:ext>
            </a:extLst>
          </p:cNvPr>
          <p:cNvSpPr txBox="1"/>
          <p:nvPr/>
        </p:nvSpPr>
        <p:spPr>
          <a:xfrm>
            <a:off x="2704701" y="4752855"/>
            <a:ext cx="6323798" cy="369332"/>
          </a:xfrm>
          <a:prstGeom prst="rect">
            <a:avLst/>
          </a:prstGeom>
          <a:noFill/>
        </p:spPr>
        <p:txBody>
          <a:bodyPr wrap="square" rtlCol="0">
            <a:spAutoFit/>
          </a:bodyPr>
          <a:lstStyle/>
          <a:p>
            <a:r>
              <a:rPr lang="en-AU" dirty="0"/>
              <a:t>Kirkpatrick (1983) Biol Cons, DOI: 10.1016/0006-3207(83)90056-3</a:t>
            </a:r>
          </a:p>
        </p:txBody>
      </p:sp>
    </p:spTree>
    <p:extLst>
      <p:ext uri="{BB962C8B-B14F-4D97-AF65-F5344CB8AC3E}">
        <p14:creationId xmlns:p14="http://schemas.microsoft.com/office/powerpoint/2010/main" val="1150421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63139" y="41980"/>
            <a:ext cx="9036015" cy="963146"/>
          </a:xfrm>
        </p:spPr>
        <p:txBody>
          <a:bodyPr>
            <a:normAutofit fontScale="90000"/>
          </a:bodyPr>
          <a:lstStyle/>
          <a:p>
            <a:r>
              <a:rPr lang="en-AU" sz="3600" dirty="0" smtClean="0"/>
              <a:t>Representation </a:t>
            </a:r>
            <a:r>
              <a:rPr lang="en-AU" sz="3600" dirty="0"/>
              <a:t>targets don’t seem </a:t>
            </a:r>
            <a:r>
              <a:rPr lang="en-AU" sz="3600" dirty="0" smtClean="0"/>
              <a:t>scientific</a:t>
            </a:r>
            <a:r>
              <a:rPr lang="en-AU" sz="3600" dirty="0"/>
              <a:t>, can’t the </a:t>
            </a:r>
            <a:r>
              <a:rPr lang="en-AU" sz="3600" dirty="0" smtClean="0"/>
              <a:t>algorithm optimize this for me?</a:t>
            </a:r>
            <a:endParaRPr lang="en-AU" sz="3600" dirty="0"/>
          </a:p>
        </p:txBody>
      </p:sp>
      <p:pic>
        <p:nvPicPr>
          <p:cNvPr id="5130" name="Picture 10" descr="Kakapo - Brent Stephens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365047" y="2652326"/>
            <a:ext cx="1242593" cy="930910"/>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4" name="Picture 14" descr="Heteromirafra archeri"/>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39882" y="2303202"/>
            <a:ext cx="920140" cy="68915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8" name="Picture 18" descr="Holoaden bradei"/>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63716" y="1881089"/>
            <a:ext cx="960895" cy="72100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40" name="Picture 20" descr="Megalobulimus grandi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79963" y="2734194"/>
            <a:ext cx="842284" cy="632004"/>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Rectangle 7"/>
          <p:cNvSpPr/>
          <p:nvPr/>
        </p:nvSpPr>
        <p:spPr>
          <a:xfrm>
            <a:off x="1685033" y="4744720"/>
            <a:ext cx="5537200" cy="22401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797553" y="4485889"/>
            <a:ext cx="3312160" cy="24433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368149" y="1513840"/>
            <a:ext cx="170969" cy="2972049"/>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1046480" y="1514286"/>
            <a:ext cx="6814307" cy="192325"/>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lowchart: Delay 10"/>
          <p:cNvSpPr/>
          <p:nvPr/>
        </p:nvSpPr>
        <p:spPr>
          <a:xfrm rot="5400000">
            <a:off x="1892562"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lowchart: Delay 18"/>
          <p:cNvSpPr/>
          <p:nvPr/>
        </p:nvSpPr>
        <p:spPr>
          <a:xfrm rot="5400000">
            <a:off x="6608305"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422164" y="1752101"/>
            <a:ext cx="848302"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058295" y="1721104"/>
            <a:ext cx="711066" cy="1983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124897" y="1786160"/>
            <a:ext cx="804412" cy="1941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7772400" y="1752101"/>
            <a:ext cx="699694"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44" name="Picture 24" descr="Lasiorhinus krefftii"/>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390989" y="3030780"/>
            <a:ext cx="786951" cy="590485"/>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85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53340" y="117079"/>
            <a:ext cx="9075420" cy="1170702"/>
          </a:xfrm>
        </p:spPr>
        <p:txBody>
          <a:bodyPr>
            <a:normAutofit fontScale="90000"/>
          </a:bodyPr>
          <a:lstStyle/>
          <a:p>
            <a:r>
              <a:rPr lang="en-AU" dirty="0" smtClean="0"/>
              <a:t>Zonation doesn’t use targets, </a:t>
            </a:r>
            <a:r>
              <a:rPr lang="en-AU" dirty="0" smtClean="0"/>
              <a:t>doesn’t that make it </a:t>
            </a:r>
            <a:r>
              <a:rPr lang="en-AU" dirty="0" smtClean="0"/>
              <a:t>more robust?</a:t>
            </a:r>
            <a:endParaRPr lang="en-AU" dirty="0"/>
          </a:p>
        </p:txBody>
      </p:sp>
      <p:pic>
        <p:nvPicPr>
          <p:cNvPr id="4098" name="Picture 2" descr="https://ars.els-cdn.com/content/image/1-s2.0-S0006320706003879-g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047" y="1918844"/>
            <a:ext cx="4122593" cy="2835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9080" y="1775460"/>
            <a:ext cx="3855720" cy="3046988"/>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Zonation uses trade-off curves to specify (1) how much worse covering X% of a species’ range is than Y%, and (2) how much worse loosing coverage of one species is compared to another</a:t>
            </a:r>
            <a:endParaRPr lang="en-AU" sz="2400" dirty="0"/>
          </a:p>
        </p:txBody>
      </p:sp>
      <p:sp>
        <p:nvSpPr>
          <p:cNvPr id="4" name="TextBox 3"/>
          <p:cNvSpPr txBox="1"/>
          <p:nvPr/>
        </p:nvSpPr>
        <p:spPr>
          <a:xfrm>
            <a:off x="3124200" y="4822448"/>
            <a:ext cx="6019800" cy="369332"/>
          </a:xfrm>
          <a:prstGeom prst="rect">
            <a:avLst/>
          </a:prstGeom>
          <a:noFill/>
        </p:spPr>
        <p:txBody>
          <a:bodyPr wrap="square" rtlCol="0">
            <a:spAutoFit/>
          </a:bodyPr>
          <a:lstStyle/>
          <a:p>
            <a:r>
              <a:rPr lang="en-AU" dirty="0" err="1" smtClean="0"/>
              <a:t>Moilanen</a:t>
            </a:r>
            <a:r>
              <a:rPr lang="en-AU" dirty="0" smtClean="0"/>
              <a:t> (2007) </a:t>
            </a:r>
            <a:r>
              <a:rPr lang="en-AU" dirty="0" err="1" smtClean="0"/>
              <a:t>Biol</a:t>
            </a:r>
            <a:r>
              <a:rPr lang="en-AU" dirty="0" smtClean="0"/>
              <a:t> Cons</a:t>
            </a:r>
            <a:r>
              <a:rPr lang="en-AU" dirty="0"/>
              <a:t>, DOI:10.1016/j.biocon.2006.09.008</a:t>
            </a:r>
          </a:p>
        </p:txBody>
      </p:sp>
    </p:spTree>
    <p:extLst>
      <p:ext uri="{BB962C8B-B14F-4D97-AF65-F5344CB8AC3E}">
        <p14:creationId xmlns:p14="http://schemas.microsoft.com/office/powerpoint/2010/main" val="1953379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0" y="238999"/>
            <a:ext cx="9075420" cy="812561"/>
          </a:xfrm>
        </p:spPr>
        <p:txBody>
          <a:bodyPr>
            <a:normAutofit fontScale="90000"/>
          </a:bodyPr>
          <a:lstStyle/>
          <a:p>
            <a:r>
              <a:rPr lang="en-AU" dirty="0" smtClean="0"/>
              <a:t>Zonation doesn’t use targets, </a:t>
            </a:r>
            <a:r>
              <a:rPr lang="en-AU" dirty="0" smtClean="0"/>
              <a:t>doesn’t that make it </a:t>
            </a:r>
            <a:r>
              <a:rPr lang="en-AU" dirty="0" smtClean="0"/>
              <a:t>more robust?</a:t>
            </a:r>
            <a:endParaRPr lang="en-AU" dirty="0"/>
          </a:p>
        </p:txBody>
      </p:sp>
      <p:sp>
        <p:nvSpPr>
          <p:cNvPr id="3" name="TextBox 2"/>
          <p:cNvSpPr txBox="1"/>
          <p:nvPr/>
        </p:nvSpPr>
        <p:spPr>
          <a:xfrm>
            <a:off x="5859780" y="1446911"/>
            <a:ext cx="3093720" cy="2308324"/>
          </a:xfrm>
          <a:prstGeom prst="rect">
            <a:avLst/>
          </a:prstGeom>
          <a:noFill/>
        </p:spPr>
        <p:txBody>
          <a:bodyPr wrap="square" rtlCol="0">
            <a:spAutoFit/>
          </a:bodyPr>
          <a:lstStyle/>
          <a:p>
            <a:r>
              <a:rPr lang="en-AU" sz="2400" dirty="0" smtClean="0"/>
              <a:t>Examples of different trade-off curves:</a:t>
            </a:r>
          </a:p>
          <a:p>
            <a:pPr marL="285750" indent="-285750">
              <a:buFont typeface="Arial" panose="020B0604020202020204" pitchFamily="34" charset="0"/>
              <a:buChar char="•"/>
            </a:pPr>
            <a:r>
              <a:rPr lang="en-AU" sz="2400" dirty="0" smtClean="0">
                <a:solidFill>
                  <a:srgbClr val="00B0F0"/>
                </a:solidFill>
              </a:rPr>
              <a:t>Rare species</a:t>
            </a:r>
          </a:p>
          <a:p>
            <a:pPr marL="285750" indent="-285750">
              <a:buFont typeface="Arial" panose="020B0604020202020204" pitchFamily="34" charset="0"/>
              <a:buChar char="•"/>
            </a:pPr>
            <a:r>
              <a:rPr lang="en-AU" sz="2400" dirty="0" smtClean="0">
                <a:solidFill>
                  <a:srgbClr val="00B050"/>
                </a:solidFill>
              </a:rPr>
              <a:t>Generalist species</a:t>
            </a:r>
          </a:p>
          <a:p>
            <a:pPr marL="285750" indent="-285750">
              <a:buFont typeface="Arial" panose="020B0604020202020204" pitchFamily="34" charset="0"/>
              <a:buChar char="•"/>
            </a:pPr>
            <a:r>
              <a:rPr lang="en-AU" sz="2400" dirty="0" smtClean="0">
                <a:solidFill>
                  <a:srgbClr val="D000A8"/>
                </a:solidFill>
              </a:rPr>
              <a:t>Culturally important species</a:t>
            </a:r>
            <a:endParaRPr lang="en-AU" sz="2400" dirty="0">
              <a:solidFill>
                <a:srgbClr val="D000A8"/>
              </a:solidFill>
            </a:endParaRPr>
          </a:p>
        </p:txBody>
      </p:sp>
      <p:cxnSp>
        <p:nvCxnSpPr>
          <p:cNvPr id="6" name="Straight Connector 5"/>
          <p:cNvCxnSpPr/>
          <p:nvPr/>
        </p:nvCxnSpPr>
        <p:spPr>
          <a:xfrm>
            <a:off x="822960" y="1562100"/>
            <a:ext cx="0" cy="278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2960" y="4343400"/>
            <a:ext cx="430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9180" y="4701540"/>
            <a:ext cx="6126480" cy="369332"/>
          </a:xfrm>
          <a:prstGeom prst="rect">
            <a:avLst/>
          </a:prstGeom>
          <a:noFill/>
        </p:spPr>
        <p:txBody>
          <a:bodyPr wrap="square" rtlCol="0">
            <a:spAutoFit/>
          </a:bodyPr>
          <a:lstStyle/>
          <a:p>
            <a:r>
              <a:rPr lang="en-AU" dirty="0" smtClean="0"/>
              <a:t>Proportion of distribution remaining</a:t>
            </a:r>
            <a:endParaRPr lang="en-AU" dirty="0"/>
          </a:p>
        </p:txBody>
      </p:sp>
      <p:sp>
        <p:nvSpPr>
          <p:cNvPr id="12" name="TextBox 11"/>
          <p:cNvSpPr txBox="1"/>
          <p:nvPr/>
        </p:nvSpPr>
        <p:spPr>
          <a:xfrm rot="16200000">
            <a:off x="113848" y="2768084"/>
            <a:ext cx="806258" cy="369332"/>
          </a:xfrm>
          <a:prstGeom prst="rect">
            <a:avLst/>
          </a:prstGeom>
          <a:noFill/>
        </p:spPr>
        <p:txBody>
          <a:bodyPr wrap="square" rtlCol="0">
            <a:spAutoFit/>
          </a:bodyPr>
          <a:lstStyle/>
          <a:p>
            <a:r>
              <a:rPr lang="en-AU" dirty="0" smtClean="0"/>
              <a:t>Value</a:t>
            </a:r>
            <a:endParaRPr lang="en-AU" dirty="0"/>
          </a:p>
        </p:txBody>
      </p:sp>
      <p:sp>
        <p:nvSpPr>
          <p:cNvPr id="11" name="TextBox 10"/>
          <p:cNvSpPr txBox="1"/>
          <p:nvPr/>
        </p:nvSpPr>
        <p:spPr>
          <a:xfrm>
            <a:off x="822960" y="4372096"/>
            <a:ext cx="868680" cy="369332"/>
          </a:xfrm>
          <a:prstGeom prst="rect">
            <a:avLst/>
          </a:prstGeom>
          <a:noFill/>
        </p:spPr>
        <p:txBody>
          <a:bodyPr wrap="square" rtlCol="0">
            <a:spAutoFit/>
          </a:bodyPr>
          <a:lstStyle/>
          <a:p>
            <a:r>
              <a:rPr lang="en-AU" dirty="0" smtClean="0"/>
              <a:t>0%</a:t>
            </a:r>
            <a:endParaRPr lang="en-AU" dirty="0"/>
          </a:p>
        </p:txBody>
      </p:sp>
      <p:sp>
        <p:nvSpPr>
          <p:cNvPr id="14" name="TextBox 13"/>
          <p:cNvSpPr txBox="1"/>
          <p:nvPr/>
        </p:nvSpPr>
        <p:spPr>
          <a:xfrm>
            <a:off x="4594257" y="4368285"/>
            <a:ext cx="868680" cy="369332"/>
          </a:xfrm>
          <a:prstGeom prst="rect">
            <a:avLst/>
          </a:prstGeom>
          <a:noFill/>
        </p:spPr>
        <p:txBody>
          <a:bodyPr wrap="square" rtlCol="0">
            <a:spAutoFit/>
          </a:bodyPr>
          <a:lstStyle/>
          <a:p>
            <a:r>
              <a:rPr lang="en-AU" dirty="0" smtClean="0"/>
              <a:t>100%</a:t>
            </a:r>
            <a:endParaRPr lang="en-AU" dirty="0"/>
          </a:p>
        </p:txBody>
      </p:sp>
      <p:sp>
        <p:nvSpPr>
          <p:cNvPr id="15" name="TextBox 14"/>
          <p:cNvSpPr txBox="1"/>
          <p:nvPr/>
        </p:nvSpPr>
        <p:spPr>
          <a:xfrm>
            <a:off x="507032" y="4042652"/>
            <a:ext cx="388620" cy="369332"/>
          </a:xfrm>
          <a:prstGeom prst="rect">
            <a:avLst/>
          </a:prstGeom>
          <a:noFill/>
        </p:spPr>
        <p:txBody>
          <a:bodyPr wrap="square" rtlCol="0">
            <a:spAutoFit/>
          </a:bodyPr>
          <a:lstStyle/>
          <a:p>
            <a:r>
              <a:rPr lang="en-AU" dirty="0" smtClean="0"/>
              <a:t>0</a:t>
            </a:r>
            <a:endParaRPr lang="en-AU" dirty="0"/>
          </a:p>
        </p:txBody>
      </p:sp>
      <p:sp>
        <p:nvSpPr>
          <p:cNvPr id="16" name="TextBox 15"/>
          <p:cNvSpPr txBox="1"/>
          <p:nvPr/>
        </p:nvSpPr>
        <p:spPr>
          <a:xfrm>
            <a:off x="446373" y="1533405"/>
            <a:ext cx="510540" cy="369332"/>
          </a:xfrm>
          <a:prstGeom prst="rect">
            <a:avLst/>
          </a:prstGeom>
          <a:noFill/>
        </p:spPr>
        <p:txBody>
          <a:bodyPr wrap="square" rtlCol="0">
            <a:spAutoFit/>
          </a:bodyPr>
          <a:lstStyle/>
          <a:p>
            <a:r>
              <a:rPr lang="en-AU" dirty="0" smtClean="0"/>
              <a:t>1</a:t>
            </a:r>
            <a:endParaRPr lang="en-AU" dirty="0"/>
          </a:p>
        </p:txBody>
      </p:sp>
      <p:sp>
        <p:nvSpPr>
          <p:cNvPr id="17" name="TextBox 16"/>
          <p:cNvSpPr txBox="1"/>
          <p:nvPr/>
        </p:nvSpPr>
        <p:spPr>
          <a:xfrm>
            <a:off x="2541270" y="4372096"/>
            <a:ext cx="868680" cy="369332"/>
          </a:xfrm>
          <a:prstGeom prst="rect">
            <a:avLst/>
          </a:prstGeom>
          <a:noFill/>
        </p:spPr>
        <p:txBody>
          <a:bodyPr wrap="square" rtlCol="0">
            <a:spAutoFit/>
          </a:bodyPr>
          <a:lstStyle/>
          <a:p>
            <a:r>
              <a:rPr lang="en-AU" dirty="0" smtClean="0"/>
              <a:t>50%</a:t>
            </a:r>
            <a:endParaRPr lang="en-AU" dirty="0"/>
          </a:p>
        </p:txBody>
      </p:sp>
      <p:sp>
        <p:nvSpPr>
          <p:cNvPr id="24" name="Freeform 23"/>
          <p:cNvSpPr/>
          <p:nvPr/>
        </p:nvSpPr>
        <p:spPr>
          <a:xfrm>
            <a:off x="914400" y="1638300"/>
            <a:ext cx="4221480" cy="2651760"/>
          </a:xfrm>
          <a:custGeom>
            <a:avLst/>
            <a:gdLst>
              <a:gd name="connsiteX0" fmla="*/ 0 w 4221480"/>
              <a:gd name="connsiteY0" fmla="*/ 2651760 h 2651760"/>
              <a:gd name="connsiteX1" fmla="*/ 975360 w 4221480"/>
              <a:gd name="connsiteY1" fmla="*/ 1478280 h 2651760"/>
              <a:gd name="connsiteX2" fmla="*/ 4221480 w 4221480"/>
              <a:gd name="connsiteY2" fmla="*/ 0 h 2651760"/>
            </a:gdLst>
            <a:ahLst/>
            <a:cxnLst>
              <a:cxn ang="0">
                <a:pos x="connsiteX0" y="connsiteY0"/>
              </a:cxn>
              <a:cxn ang="0">
                <a:pos x="connsiteX1" y="connsiteY1"/>
              </a:cxn>
              <a:cxn ang="0">
                <a:pos x="connsiteX2" y="connsiteY2"/>
              </a:cxn>
            </a:cxnLst>
            <a:rect l="l" t="t" r="r" b="b"/>
            <a:pathLst>
              <a:path w="4221480" h="2651760">
                <a:moveTo>
                  <a:pt x="0" y="2651760"/>
                </a:moveTo>
                <a:cubicBezTo>
                  <a:pt x="135890" y="2286000"/>
                  <a:pt x="271780" y="1920240"/>
                  <a:pt x="975360" y="1478280"/>
                </a:cubicBezTo>
                <a:cubicBezTo>
                  <a:pt x="1678940" y="1036320"/>
                  <a:pt x="2950210" y="518160"/>
                  <a:pt x="4221480" y="0"/>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28"/>
          <p:cNvSpPr/>
          <p:nvPr/>
        </p:nvSpPr>
        <p:spPr>
          <a:xfrm>
            <a:off x="914400" y="1611041"/>
            <a:ext cx="4229100" cy="2663779"/>
          </a:xfrm>
          <a:custGeom>
            <a:avLst/>
            <a:gdLst>
              <a:gd name="connsiteX0" fmla="*/ 0 w 4229100"/>
              <a:gd name="connsiteY0" fmla="*/ 2663779 h 2663779"/>
              <a:gd name="connsiteX1" fmla="*/ 53340 w 4229100"/>
              <a:gd name="connsiteY1" fmla="*/ 1337899 h 2663779"/>
              <a:gd name="connsiteX2" fmla="*/ 99060 w 4229100"/>
              <a:gd name="connsiteY2" fmla="*/ 240619 h 2663779"/>
              <a:gd name="connsiteX3" fmla="*/ 472440 w 4229100"/>
              <a:gd name="connsiteY3" fmla="*/ 50119 h 2663779"/>
              <a:gd name="connsiteX4" fmla="*/ 2438400 w 4229100"/>
              <a:gd name="connsiteY4" fmla="*/ 4399 h 2663779"/>
              <a:gd name="connsiteX5" fmla="*/ 4229100 w 4229100"/>
              <a:gd name="connsiteY5" fmla="*/ 4399 h 26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9100" h="2663779">
                <a:moveTo>
                  <a:pt x="0" y="2663779"/>
                </a:moveTo>
                <a:cubicBezTo>
                  <a:pt x="18415" y="2202769"/>
                  <a:pt x="36830" y="1741759"/>
                  <a:pt x="53340" y="1337899"/>
                </a:cubicBezTo>
                <a:cubicBezTo>
                  <a:pt x="69850" y="934039"/>
                  <a:pt x="29210" y="455249"/>
                  <a:pt x="99060" y="240619"/>
                </a:cubicBezTo>
                <a:cubicBezTo>
                  <a:pt x="168910" y="25989"/>
                  <a:pt x="82550" y="89489"/>
                  <a:pt x="472440" y="50119"/>
                </a:cubicBezTo>
                <a:cubicBezTo>
                  <a:pt x="862330" y="10749"/>
                  <a:pt x="1812290" y="12019"/>
                  <a:pt x="2438400" y="4399"/>
                </a:cubicBezTo>
                <a:cubicBezTo>
                  <a:pt x="3064510" y="-3221"/>
                  <a:pt x="3646805" y="589"/>
                  <a:pt x="4229100" y="4399"/>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02" name="Freeform 4101"/>
          <p:cNvSpPr/>
          <p:nvPr/>
        </p:nvSpPr>
        <p:spPr>
          <a:xfrm>
            <a:off x="952500" y="1684020"/>
            <a:ext cx="4198620" cy="2613660"/>
          </a:xfrm>
          <a:custGeom>
            <a:avLst/>
            <a:gdLst>
              <a:gd name="connsiteX0" fmla="*/ 0 w 4198620"/>
              <a:gd name="connsiteY0" fmla="*/ 2613660 h 2613660"/>
              <a:gd name="connsiteX1" fmla="*/ 2674620 w 4198620"/>
              <a:gd name="connsiteY1" fmla="*/ 2491740 h 2613660"/>
              <a:gd name="connsiteX2" fmla="*/ 3550920 w 4198620"/>
              <a:gd name="connsiteY2" fmla="*/ 2110740 h 2613660"/>
              <a:gd name="connsiteX3" fmla="*/ 3962400 w 4198620"/>
              <a:gd name="connsiteY3" fmla="*/ 1021080 h 2613660"/>
              <a:gd name="connsiteX4" fmla="*/ 4198620 w 4198620"/>
              <a:gd name="connsiteY4" fmla="*/ 0 h 261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20" h="2613660">
                <a:moveTo>
                  <a:pt x="0" y="2613660"/>
                </a:moveTo>
                <a:cubicBezTo>
                  <a:pt x="1041400" y="2594610"/>
                  <a:pt x="2082800" y="2575560"/>
                  <a:pt x="2674620" y="2491740"/>
                </a:cubicBezTo>
                <a:cubicBezTo>
                  <a:pt x="3266440" y="2407920"/>
                  <a:pt x="3336290" y="2355850"/>
                  <a:pt x="3550920" y="2110740"/>
                </a:cubicBezTo>
                <a:cubicBezTo>
                  <a:pt x="3765550" y="1865630"/>
                  <a:pt x="3854450" y="1372870"/>
                  <a:pt x="3962400" y="1021080"/>
                </a:cubicBezTo>
                <a:cubicBezTo>
                  <a:pt x="4070350" y="669290"/>
                  <a:pt x="4134485" y="334645"/>
                  <a:pt x="4198620" y="0"/>
                </a:cubicBezTo>
              </a:path>
            </a:pathLst>
          </a:custGeom>
          <a:noFill/>
          <a:ln>
            <a:solidFill>
              <a:srgbClr val="D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04" name="Straight Arrow Connector 4103"/>
          <p:cNvCxnSpPr/>
          <p:nvPr/>
        </p:nvCxnSpPr>
        <p:spPr>
          <a:xfrm flipH="1" flipV="1">
            <a:off x="4877377" y="3492223"/>
            <a:ext cx="881439" cy="507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5" name="TextBox 4104"/>
          <p:cNvSpPr txBox="1"/>
          <p:nvPr/>
        </p:nvSpPr>
        <p:spPr>
          <a:xfrm>
            <a:off x="5751195" y="3812861"/>
            <a:ext cx="2868930" cy="923330"/>
          </a:xfrm>
          <a:prstGeom prst="rect">
            <a:avLst/>
          </a:prstGeom>
          <a:noFill/>
        </p:spPr>
        <p:txBody>
          <a:bodyPr wrap="square" rtlCol="0">
            <a:spAutoFit/>
          </a:bodyPr>
          <a:lstStyle/>
          <a:p>
            <a:r>
              <a:rPr lang="en-AU" dirty="0" smtClean="0"/>
              <a:t>Going below ~90% coverage causes steep drop in performance</a:t>
            </a:r>
            <a:endParaRPr lang="en-AU" dirty="0"/>
          </a:p>
        </p:txBody>
      </p:sp>
      <p:sp>
        <p:nvSpPr>
          <p:cNvPr id="43" name="TextBox 42"/>
          <p:cNvSpPr txBox="1"/>
          <p:nvPr/>
        </p:nvSpPr>
        <p:spPr>
          <a:xfrm>
            <a:off x="1404636" y="1738074"/>
            <a:ext cx="2893695" cy="923330"/>
          </a:xfrm>
          <a:prstGeom prst="rect">
            <a:avLst/>
          </a:prstGeom>
          <a:noFill/>
        </p:spPr>
        <p:txBody>
          <a:bodyPr wrap="square" rtlCol="0">
            <a:spAutoFit/>
          </a:bodyPr>
          <a:lstStyle/>
          <a:p>
            <a:r>
              <a:rPr lang="en-AU" dirty="0" smtClean="0"/>
              <a:t>Only going below 5% coverage causes </a:t>
            </a:r>
          </a:p>
          <a:p>
            <a:r>
              <a:rPr lang="en-AU" dirty="0" smtClean="0"/>
              <a:t>steep drop</a:t>
            </a:r>
            <a:endParaRPr lang="en-AU" dirty="0"/>
          </a:p>
        </p:txBody>
      </p:sp>
      <p:sp>
        <p:nvSpPr>
          <p:cNvPr id="44" name="TextBox 43"/>
          <p:cNvSpPr txBox="1"/>
          <p:nvPr/>
        </p:nvSpPr>
        <p:spPr>
          <a:xfrm>
            <a:off x="2894346" y="2587466"/>
            <a:ext cx="2081212" cy="1477328"/>
          </a:xfrm>
          <a:prstGeom prst="rect">
            <a:avLst/>
          </a:prstGeom>
          <a:noFill/>
        </p:spPr>
        <p:txBody>
          <a:bodyPr wrap="square" rtlCol="0">
            <a:spAutoFit/>
          </a:bodyPr>
          <a:lstStyle/>
          <a:p>
            <a:r>
              <a:rPr lang="en-AU" dirty="0" smtClean="0"/>
              <a:t>Fairly steady decrease in performance with reduction in coverage</a:t>
            </a:r>
            <a:endParaRPr lang="en-AU" dirty="0"/>
          </a:p>
        </p:txBody>
      </p:sp>
      <p:cxnSp>
        <p:nvCxnSpPr>
          <p:cNvPr id="46" name="Straight Arrow Connector 45"/>
          <p:cNvCxnSpPr>
            <a:stCxn id="44" idx="1"/>
          </p:cNvCxnSpPr>
          <p:nvPr/>
        </p:nvCxnSpPr>
        <p:spPr>
          <a:xfrm flipH="1" flipV="1">
            <a:off x="2071235" y="3106521"/>
            <a:ext cx="823111" cy="219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1138890" y="1738075"/>
            <a:ext cx="250506" cy="32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8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1F4-7DFB-4CD9-A9C5-1F8B8A002BBD}"/>
              </a:ext>
            </a:extLst>
          </p:cNvPr>
          <p:cNvSpPr>
            <a:spLocks noGrp="1"/>
          </p:cNvSpPr>
          <p:nvPr>
            <p:ph type="title"/>
          </p:nvPr>
        </p:nvSpPr>
        <p:spPr/>
        <p:txBody>
          <a:bodyPr>
            <a:noAutofit/>
          </a:bodyPr>
          <a:lstStyle/>
          <a:p>
            <a:r>
              <a:rPr lang="en-AU" sz="3600" dirty="0">
                <a:latin typeface="Arial" panose="020B0604020202020204" pitchFamily="34" charset="0"/>
                <a:cs typeface="Arial" panose="020B0604020202020204" pitchFamily="34" charset="0"/>
              </a:rPr>
              <a:t>Systematic conservation planning</a:t>
            </a:r>
          </a:p>
        </p:txBody>
      </p:sp>
      <p:sp>
        <p:nvSpPr>
          <p:cNvPr id="3" name="Content Placeholder 2">
            <a:extLst>
              <a:ext uri="{FF2B5EF4-FFF2-40B4-BE49-F238E27FC236}">
                <a16:creationId xmlns:a16="http://schemas.microsoft.com/office/drawing/2014/main" id="{C31FDCD0-C622-48E1-9B48-9D334B11330E}"/>
              </a:ext>
            </a:extLst>
          </p:cNvPr>
          <p:cNvSpPr>
            <a:spLocks noGrp="1"/>
          </p:cNvSpPr>
          <p:nvPr>
            <p:ph idx="1"/>
          </p:nvPr>
        </p:nvSpPr>
        <p:spPr/>
        <p:txBody>
          <a:bodyPr>
            <a:normAutofit/>
          </a:bodyPr>
          <a:lstStyle/>
          <a:p>
            <a:pPr marL="0" indent="0" algn="ctr">
              <a:buNone/>
            </a:pPr>
            <a:r>
              <a:rPr lang="en-AU" sz="3600" b="0" i="0" dirty="0">
                <a:effectLst/>
                <a:latin typeface="+mj-lt"/>
              </a:rPr>
              <a:t>“Systematic conservation planning aims to provide a </a:t>
            </a:r>
            <a:r>
              <a:rPr lang="en-AU" sz="3600" b="0" i="0" u="sng" dirty="0">
                <a:effectLst/>
                <a:latin typeface="+mj-lt"/>
              </a:rPr>
              <a:t>rigorous</a:t>
            </a:r>
            <a:r>
              <a:rPr lang="en-AU" sz="3600" b="0" i="0" dirty="0">
                <a:effectLst/>
                <a:latin typeface="+mj-lt"/>
              </a:rPr>
              <a:t>, </a:t>
            </a:r>
            <a:r>
              <a:rPr lang="en-AU" sz="3600" b="0" i="0" u="sng" dirty="0">
                <a:effectLst/>
                <a:latin typeface="+mj-lt"/>
              </a:rPr>
              <a:t>repeatable</a:t>
            </a:r>
            <a:r>
              <a:rPr lang="en-AU" sz="3600" b="0" i="0" dirty="0">
                <a:effectLst/>
                <a:latin typeface="+mj-lt"/>
              </a:rPr>
              <a:t>, and </a:t>
            </a:r>
            <a:r>
              <a:rPr lang="en-AU" sz="3600" b="0" i="0" u="sng" dirty="0">
                <a:effectLst/>
                <a:latin typeface="+mj-lt"/>
              </a:rPr>
              <a:t>structured approach </a:t>
            </a:r>
            <a:r>
              <a:rPr lang="en-AU" sz="3600" b="0" i="0" dirty="0">
                <a:effectLst/>
                <a:latin typeface="+mj-lt"/>
              </a:rPr>
              <a:t>for designing new protected areas that </a:t>
            </a:r>
            <a:r>
              <a:rPr lang="en-AU" sz="3600" b="0" i="0" u="sng" dirty="0">
                <a:effectLst/>
                <a:latin typeface="+mj-lt"/>
              </a:rPr>
              <a:t>efficiently</a:t>
            </a:r>
            <a:r>
              <a:rPr lang="en-AU" sz="3600" b="0" i="0" dirty="0">
                <a:effectLst/>
                <a:latin typeface="+mj-lt"/>
              </a:rPr>
              <a:t> meet </a:t>
            </a:r>
            <a:r>
              <a:rPr lang="en-AU" sz="3600" b="0" i="0" u="sng" dirty="0">
                <a:effectLst/>
                <a:latin typeface="+mj-lt"/>
              </a:rPr>
              <a:t>conservation objectives</a:t>
            </a:r>
            <a:r>
              <a:rPr lang="en-AU" sz="3600" b="0" i="0" dirty="0">
                <a:effectLst/>
                <a:latin typeface="+mj-lt"/>
              </a:rPr>
              <a:t>”</a:t>
            </a:r>
            <a:endParaRPr lang="en-AU" sz="3600" dirty="0">
              <a:latin typeface="+mj-lt"/>
            </a:endParaRPr>
          </a:p>
        </p:txBody>
      </p:sp>
      <p:sp>
        <p:nvSpPr>
          <p:cNvPr id="4" name="TextBox 3">
            <a:extLst>
              <a:ext uri="{FF2B5EF4-FFF2-40B4-BE49-F238E27FC236}">
                <a16:creationId xmlns:a16="http://schemas.microsoft.com/office/drawing/2014/main" id="{15D1148F-D019-443D-A838-6D5F743EFA10}"/>
              </a:ext>
            </a:extLst>
          </p:cNvPr>
          <p:cNvSpPr txBox="1"/>
          <p:nvPr/>
        </p:nvSpPr>
        <p:spPr>
          <a:xfrm>
            <a:off x="4054839" y="4774168"/>
            <a:ext cx="5089161" cy="369332"/>
          </a:xfrm>
          <a:prstGeom prst="rect">
            <a:avLst/>
          </a:prstGeom>
          <a:noFill/>
        </p:spPr>
        <p:txBody>
          <a:bodyPr wrap="square" rtlCol="0">
            <a:spAutoFit/>
          </a:bodyPr>
          <a:lstStyle/>
          <a:p>
            <a:r>
              <a:rPr lang="en-AU" dirty="0"/>
              <a:t>Schuster et al. (2020) </a:t>
            </a:r>
            <a:r>
              <a:rPr lang="en-AU" dirty="0" err="1"/>
              <a:t>PeerJ</a:t>
            </a:r>
            <a:r>
              <a:rPr lang="en-AU" dirty="0"/>
              <a:t>, DOI:10.7717/peerj.9258</a:t>
            </a:r>
          </a:p>
        </p:txBody>
      </p:sp>
    </p:spTree>
    <p:extLst>
      <p:ext uri="{BB962C8B-B14F-4D97-AF65-F5344CB8AC3E}">
        <p14:creationId xmlns:p14="http://schemas.microsoft.com/office/powerpoint/2010/main" val="3932705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E511-0ABF-4A42-96ED-845A79DB51EA}"/>
              </a:ext>
            </a:extLst>
          </p:cNvPr>
          <p:cNvSpPr>
            <a:spLocks noGrp="1"/>
          </p:cNvSpPr>
          <p:nvPr>
            <p:ph type="title"/>
          </p:nvPr>
        </p:nvSpPr>
        <p:spPr>
          <a:xfrm>
            <a:off x="0" y="0"/>
            <a:ext cx="9009246" cy="798674"/>
          </a:xfrm>
        </p:spPr>
        <p:txBody>
          <a:bodyPr>
            <a:normAutofit/>
          </a:bodyPr>
          <a:lstStyle/>
          <a:p>
            <a:r>
              <a:rPr lang="en-AU" sz="2800" dirty="0" smtClean="0"/>
              <a:t>You </a:t>
            </a:r>
            <a:r>
              <a:rPr lang="en-AU" sz="2800" dirty="0"/>
              <a:t>really think people will listen to a computer?</a:t>
            </a:r>
          </a:p>
        </p:txBody>
      </p:sp>
      <p:sp>
        <p:nvSpPr>
          <p:cNvPr id="4" name="TextBox 3">
            <a:extLst>
              <a:ext uri="{FF2B5EF4-FFF2-40B4-BE49-F238E27FC236}">
                <a16:creationId xmlns:a16="http://schemas.microsoft.com/office/drawing/2014/main" id="{E9EEC4DF-451D-4079-BE16-0363B70A1E56}"/>
              </a:ext>
            </a:extLst>
          </p:cNvPr>
          <p:cNvSpPr txBox="1"/>
          <p:nvPr/>
        </p:nvSpPr>
        <p:spPr>
          <a:xfrm>
            <a:off x="0" y="678154"/>
            <a:ext cx="9144000" cy="4154984"/>
          </a:xfrm>
          <a:prstGeom prst="rect">
            <a:avLst/>
          </a:prstGeom>
          <a:noFill/>
        </p:spPr>
        <p:txBody>
          <a:bodyPr wrap="square" rtlCol="0">
            <a:spAutoFit/>
          </a:bodyPr>
          <a:lstStyle/>
          <a:p>
            <a:r>
              <a:rPr lang="en-AU" sz="2400" dirty="0"/>
              <a:t>Systemic conservation planning </a:t>
            </a:r>
            <a:r>
              <a:rPr lang="en-AU" sz="2400" dirty="0" smtClean="0"/>
              <a:t>helps:</a:t>
            </a:r>
            <a:endParaRPr lang="en-AU" sz="2400" dirty="0"/>
          </a:p>
          <a:p>
            <a:pPr marL="285750" indent="-285750">
              <a:buFont typeface="Arial" panose="020B0604020202020204" pitchFamily="34" charset="0"/>
              <a:buChar char="•"/>
            </a:pPr>
            <a:r>
              <a:rPr lang="en-AU" sz="2400" dirty="0"/>
              <a:t>support decision </a:t>
            </a:r>
            <a:r>
              <a:rPr lang="en-AU" sz="2400" dirty="0" smtClean="0"/>
              <a:t>making – it doesn’t make decisions or dictate them</a:t>
            </a:r>
            <a:endParaRPr lang="en-AU" sz="2400" dirty="0"/>
          </a:p>
          <a:p>
            <a:pPr marL="285750" indent="-285750">
              <a:buFont typeface="Arial" panose="020B0604020202020204" pitchFamily="34" charset="0"/>
              <a:buChar char="•"/>
            </a:pPr>
            <a:r>
              <a:rPr lang="en-AU" sz="2400" dirty="0"/>
              <a:t>identify priority areas (just because the algorithm doesn’t say a place is a priority doesn’t necessarily mean it’s not important!)</a:t>
            </a:r>
          </a:p>
          <a:p>
            <a:pPr marL="285750" indent="-285750">
              <a:buFont typeface="Arial" panose="020B0604020202020204" pitchFamily="34" charset="0"/>
              <a:buChar char="•"/>
            </a:pPr>
            <a:r>
              <a:rPr lang="en-AU" sz="2400" dirty="0"/>
              <a:t>facilitate</a:t>
            </a:r>
            <a:r>
              <a:rPr lang="en-AU" sz="2400" i="1" dirty="0"/>
              <a:t> </a:t>
            </a:r>
            <a:r>
              <a:rPr lang="en-AU" sz="2400" dirty="0"/>
              <a:t>discussions between stakeholders by </a:t>
            </a:r>
            <a:r>
              <a:rPr lang="en-AU" sz="2400" dirty="0" smtClean="0"/>
              <a:t>navigating trade-offs</a:t>
            </a:r>
            <a:endParaRPr lang="en-AU" sz="2400" dirty="0"/>
          </a:p>
          <a:p>
            <a:pPr marL="285750" indent="-285750">
              <a:buFont typeface="Arial" panose="020B0604020202020204" pitchFamily="34" charset="0"/>
              <a:buChar char="•"/>
            </a:pPr>
            <a:r>
              <a:rPr lang="en-AU" sz="2400" dirty="0" smtClean="0"/>
              <a:t>land-use </a:t>
            </a:r>
            <a:r>
              <a:rPr lang="en-AU" sz="2400" dirty="0" smtClean="0"/>
              <a:t>and</a:t>
            </a:r>
            <a:r>
              <a:rPr lang="en-AU" sz="2400" dirty="0" smtClean="0"/>
              <a:t> sea-scape </a:t>
            </a:r>
            <a:r>
              <a:rPr lang="en-AU" sz="2400" dirty="0"/>
              <a:t>planning by considering multiple zones (e.g. prioritizing places for recreational fishing and </a:t>
            </a:r>
            <a:r>
              <a:rPr lang="en-AU" sz="2400" dirty="0" smtClean="0"/>
              <a:t>conservation) </a:t>
            </a:r>
            <a:endParaRPr lang="en-AU" sz="2400" dirty="0"/>
          </a:p>
          <a:p>
            <a:pPr marL="285750" indent="-285750">
              <a:buFont typeface="Arial" panose="020B0604020202020204" pitchFamily="34" charset="0"/>
              <a:buChar char="•"/>
            </a:pPr>
            <a:r>
              <a:rPr lang="en-AU" sz="2400" dirty="0"/>
              <a:t>real-world decision making, such as Great Barrier Reef (Australia), Gulf of California (USA), Cape Floristic Region, (South Africa), and marine planning (Montserrat)</a:t>
            </a:r>
          </a:p>
          <a:p>
            <a:pPr marL="285750" indent="-285750">
              <a:buFont typeface="Arial" panose="020B0604020202020204" pitchFamily="34" charset="0"/>
              <a:buChar char="•"/>
            </a:pPr>
            <a:endParaRPr lang="en-AU" sz="2400" dirty="0"/>
          </a:p>
        </p:txBody>
      </p:sp>
      <p:sp>
        <p:nvSpPr>
          <p:cNvPr id="6" name="TextBox 5">
            <a:extLst>
              <a:ext uri="{FF2B5EF4-FFF2-40B4-BE49-F238E27FC236}">
                <a16:creationId xmlns:a16="http://schemas.microsoft.com/office/drawing/2014/main" id="{0E1BD032-682C-43FC-A94F-CB0914300AB6}"/>
              </a:ext>
            </a:extLst>
          </p:cNvPr>
          <p:cNvSpPr txBox="1"/>
          <p:nvPr/>
        </p:nvSpPr>
        <p:spPr>
          <a:xfrm>
            <a:off x="4235116" y="4312503"/>
            <a:ext cx="4976262" cy="830997"/>
          </a:xfrm>
          <a:prstGeom prst="rect">
            <a:avLst/>
          </a:prstGeom>
          <a:noFill/>
        </p:spPr>
        <p:txBody>
          <a:bodyPr wrap="square" rtlCol="0">
            <a:spAutoFit/>
          </a:bodyPr>
          <a:lstStyle/>
          <a:p>
            <a:r>
              <a:rPr lang="en-AU" sz="1200" dirty="0"/>
              <a:t>Cowling et al. (2003) Biol Cons, DOI:10.1016/S0006-3207(02)00425-1</a:t>
            </a:r>
          </a:p>
          <a:p>
            <a:r>
              <a:rPr lang="en-AU" sz="1200" dirty="0"/>
              <a:t>Álvarez-Romero et al. (2013) Aquatic </a:t>
            </a:r>
            <a:r>
              <a:rPr lang="en-AU" sz="1200" dirty="0" err="1"/>
              <a:t>Conserv</a:t>
            </a:r>
            <a:r>
              <a:rPr lang="en-AU" sz="1200" dirty="0"/>
              <a:t>, DOI:10.1002/aqc.2334</a:t>
            </a:r>
          </a:p>
          <a:p>
            <a:r>
              <a:rPr lang="en-AU" sz="1200" dirty="0"/>
              <a:t>Fernandes et al. (2005) </a:t>
            </a:r>
            <a:r>
              <a:rPr lang="en-AU" sz="1200" dirty="0" err="1"/>
              <a:t>Conserv</a:t>
            </a:r>
            <a:r>
              <a:rPr lang="en-AU" sz="1200" dirty="0"/>
              <a:t> Biol, DOI:10.1111/j.1523-1739.2005.00302.x</a:t>
            </a:r>
          </a:p>
          <a:p>
            <a:r>
              <a:rPr lang="en-AU" sz="1200" dirty="0"/>
              <a:t>Flower et al. (2020) </a:t>
            </a:r>
            <a:r>
              <a:rPr lang="en-AU" sz="1200" dirty="0" err="1"/>
              <a:t>Conserv</a:t>
            </a:r>
            <a:r>
              <a:rPr lang="en-AU" sz="1200" dirty="0"/>
              <a:t> Sci </a:t>
            </a:r>
            <a:r>
              <a:rPr lang="en-AU" sz="1200" dirty="0" err="1"/>
              <a:t>Prac</a:t>
            </a:r>
            <a:r>
              <a:rPr lang="en-AU" sz="1200" dirty="0"/>
              <a:t>, DOI:10.1111/csp2.158</a:t>
            </a:r>
          </a:p>
        </p:txBody>
      </p:sp>
    </p:spTree>
    <p:extLst>
      <p:ext uri="{BB962C8B-B14F-4D97-AF65-F5344CB8AC3E}">
        <p14:creationId xmlns:p14="http://schemas.microsoft.com/office/powerpoint/2010/main" val="73479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dirty="0"/>
              <a:t>Efficient</a:t>
            </a:r>
          </a:p>
        </p:txBody>
      </p:sp>
      <p:pic>
        <p:nvPicPr>
          <p:cNvPr id="7176" name="Picture 8" descr="http://phylopic.org/assets/images/submissions/b8daba4a-be30-4fd6-9457-e9f868eef84c.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
        <p:nvSpPr>
          <p:cNvPr id="8" name="Title 1">
            <a:extLst>
              <a:ext uri="{FF2B5EF4-FFF2-40B4-BE49-F238E27FC236}">
                <a16:creationId xmlns:a16="http://schemas.microsoft.com/office/drawing/2014/main" id="{4D8FB524-2B79-46E8-9ADD-93E266370C07}"/>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2989485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b="1" u="sng" dirty="0"/>
              <a:t>Comprehensive</a:t>
            </a:r>
            <a:endParaRPr lang="en-AU" sz="4000" u="sng" dirty="0"/>
          </a:p>
          <a:p>
            <a:r>
              <a:rPr lang="en-AU" sz="4000"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7144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b="1" u="sng"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236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7727"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itle 1">
            <a:extLst>
              <a:ext uri="{FF2B5EF4-FFF2-40B4-BE49-F238E27FC236}">
                <a16:creationId xmlns:a16="http://schemas.microsoft.com/office/drawing/2014/main" id="{F98BBDAE-9BE0-4023-B274-CDE81D77E359}"/>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901040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6755</TotalTime>
  <Words>2146</Words>
  <Application>Microsoft Office PowerPoint</Application>
  <PresentationFormat>On-screen Show (16:9)</PresentationFormat>
  <Paragraphs>342</Paragraphs>
  <Slides>60</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60</vt:i4>
      </vt:variant>
    </vt:vector>
  </HeadingPairs>
  <TitlesOfParts>
    <vt:vector size="71" baseType="lpstr">
      <vt:lpstr>Arial</vt:lpstr>
      <vt:lpstr>Calibri</vt:lpstr>
      <vt:lpstr>DejaVu Sans</vt:lpstr>
      <vt:lpstr>Symbol</vt:lpstr>
      <vt:lpstr>Times New Roman</vt:lpstr>
      <vt:lpstr>Whitney-Book</vt:lpstr>
      <vt:lpstr>Wingdings</vt:lpstr>
      <vt:lpstr>Office Theme</vt:lpstr>
      <vt:lpstr>1_Office Theme</vt:lpstr>
      <vt:lpstr>2_Office Theme</vt:lpstr>
      <vt:lpstr>3_Office Theme</vt:lpstr>
      <vt:lpstr>PowerPoint Presentation</vt:lpstr>
      <vt:lpstr>Protected areas</vt:lpstr>
      <vt:lpstr>PowerPoint Presentation</vt:lpstr>
      <vt:lpstr>PowerPoint Presentation</vt:lpstr>
      <vt:lpstr>PowerPoint Presentation</vt:lpstr>
      <vt:lpstr>Systematic conservation planning</vt:lpstr>
      <vt:lpstr>CARE Principles</vt:lpstr>
      <vt:lpstr>CARE Principles</vt:lpstr>
      <vt:lpstr>CARE Principles</vt:lpstr>
      <vt:lpstr>CARE Principles</vt:lpstr>
      <vt:lpstr>CARE Principles</vt:lpstr>
      <vt:lpstr>Connectivity</vt:lpstr>
      <vt:lpstr>Connectivity</vt:lpstr>
      <vt:lpstr>Principle complementarity</vt:lpstr>
      <vt:lpstr>Reserve selection</vt:lpstr>
      <vt:lpstr>Reserve selection</vt:lpstr>
      <vt:lpstr>But why?</vt:lpstr>
      <vt:lpstr>Framing conservation as a  decision science problem</vt:lpstr>
      <vt:lpstr>Framing conservation as a  decision science problem</vt:lpstr>
      <vt:lpstr>Representation targets</vt:lpstr>
      <vt:lpstr>Representation targets</vt:lpstr>
      <vt:lpstr>Representation targets</vt:lpstr>
      <vt:lpstr>PowerPoint Presentation</vt:lpstr>
      <vt:lpstr>Reserve selection as optimization</vt:lpstr>
      <vt:lpstr>PowerPoint Presentation</vt:lpstr>
      <vt:lpstr>But where do we start?</vt:lpstr>
      <vt:lpstr>But what are the top priorities?</vt:lpstr>
      <vt:lpstr>But what are the top priorities?</vt:lpstr>
      <vt:lpstr>But what are the top priorities?</vt:lpstr>
      <vt:lpstr>But what are the top priorities?</vt:lpstr>
      <vt:lpstr>But what are the top priorities?</vt:lpstr>
      <vt:lpstr>But what are the top priorities?</vt:lpstr>
      <vt:lpstr>Decision support tools</vt:lpstr>
      <vt:lpstr>PowerPoint Presentation</vt:lpstr>
      <vt:lpstr>So, what research have I done on reserve selection?</vt:lpstr>
      <vt:lpstr>Evolutionary processes</vt:lpstr>
      <vt:lpstr>Remember the CARE principles?</vt:lpstr>
      <vt:lpstr>Evolutionary processes</vt:lpstr>
      <vt:lpstr>Evolutionary processes</vt:lpstr>
      <vt:lpstr>Species data</vt:lpstr>
      <vt:lpstr>Italian Agile Frog</vt:lpstr>
      <vt:lpstr>How good is the existing protected system?</vt:lpstr>
      <vt:lpstr>Giant Panda</vt:lpstr>
      <vt:lpstr>Prioritization for realized niches</vt:lpstr>
      <vt:lpstr>What if we ignore species niches?</vt:lpstr>
      <vt:lpstr>Conservation of realized niches</vt:lpstr>
      <vt:lpstr>Questions?</vt:lpstr>
      <vt:lpstr>Questions?</vt:lpstr>
      <vt:lpstr>Can’t we just protect places with the greatest species richness/diversity?</vt:lpstr>
      <vt:lpstr>Biogeography says you get more species with larger area, so why not just maximize total amount of land inside protected areas?</vt:lpstr>
      <vt:lpstr>Focussing on protected area size creates perverse incentives</vt:lpstr>
      <vt:lpstr>Focussing on protected area size creates perverse incentives</vt:lpstr>
      <vt:lpstr>Focussing on protected area size creates perverse incentives</vt:lpstr>
      <vt:lpstr>Can’t we just use a scoring system (formula) to rank candidate protected areas?</vt:lpstr>
      <vt:lpstr>Can’t we just use a scoring system (formula)  to rank candidate protected areas?</vt:lpstr>
      <vt:lpstr>Look, I’m sure I could come up with a better formula…</vt:lpstr>
      <vt:lpstr>Representation targets don’t seem scientific, can’t the algorithm optimize this for me?</vt:lpstr>
      <vt:lpstr>Zonation doesn’t use targets, doesn’t that make it more robust?</vt:lpstr>
      <vt:lpstr>Zonation doesn’t use targets, doesn’t that make it more robust?</vt:lpstr>
      <vt:lpstr>You really think people will listen to a computer?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subject/>
  <dc:creator>Jeff Hanson Local Admin</dc:creator>
  <dc:description/>
  <cp:lastModifiedBy>Jeffrey Owen Hanson</cp:lastModifiedBy>
  <cp:revision>1923</cp:revision>
  <dcterms:created xsi:type="dcterms:W3CDTF">2006-08-16T00:00:00Z</dcterms:created>
  <dcterms:modified xsi:type="dcterms:W3CDTF">2021-09-22T07:38:37Z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68</vt:i4>
  </property>
</Properties>
</file>